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60" r:id="rId4"/>
    <p:sldId id="258" r:id="rId5"/>
    <p:sldId id="259" r:id="rId6"/>
    <p:sldId id="269" r:id="rId7"/>
    <p:sldId id="270" r:id="rId8"/>
    <p:sldId id="271" r:id="rId9"/>
    <p:sldId id="261" r:id="rId10"/>
    <p:sldId id="262" r:id="rId11"/>
    <p:sldId id="263" r:id="rId12"/>
    <p:sldId id="276" r:id="rId13"/>
    <p:sldId id="277" r:id="rId14"/>
    <p:sldId id="279" r:id="rId15"/>
    <p:sldId id="280" r:id="rId16"/>
    <p:sldId id="264" r:id="rId17"/>
    <p:sldId id="265" r:id="rId18"/>
    <p:sldId id="282" r:id="rId19"/>
    <p:sldId id="281" r:id="rId20"/>
    <p:sldId id="283" r:id="rId21"/>
    <p:sldId id="266" r:id="rId22"/>
    <p:sldId id="267" r:id="rId23"/>
    <p:sldId id="284" r:id="rId24"/>
    <p:sldId id="273" r:id="rId25"/>
    <p:sldId id="285" r:id="rId26"/>
    <p:sldId id="278" r:id="rId27"/>
    <p:sldId id="286" r:id="rId28"/>
    <p:sldId id="288" r:id="rId29"/>
    <p:sldId id="289" r:id="rId30"/>
    <p:sldId id="293" r:id="rId31"/>
    <p:sldId id="292" r:id="rId32"/>
    <p:sldId id="291" r:id="rId33"/>
    <p:sldId id="290" r:id="rId34"/>
    <p:sldId id="299" r:id="rId35"/>
    <p:sldId id="294" r:id="rId36"/>
    <p:sldId id="295" r:id="rId37"/>
    <p:sldId id="298" r:id="rId38"/>
    <p:sldId id="297" r:id="rId39"/>
    <p:sldId id="296" r:id="rId40"/>
    <p:sldId id="300" r:id="rId41"/>
    <p:sldId id="301" r:id="rId42"/>
    <p:sldId id="302" r:id="rId43"/>
    <p:sldId id="303" r:id="rId44"/>
    <p:sldId id="304" r:id="rId45"/>
    <p:sldId id="305" r:id="rId46"/>
    <p:sldId id="306" r:id="rId47"/>
    <p:sldId id="307" r:id="rId48"/>
    <p:sldId id="308" r:id="rId49"/>
    <p:sldId id="309" r:id="rId50"/>
    <p:sldId id="310" r:id="rId51"/>
    <p:sldId id="315" r:id="rId52"/>
    <p:sldId id="272" r:id="rId53"/>
    <p:sldId id="316" r:id="rId54"/>
    <p:sldId id="317" r:id="rId55"/>
    <p:sldId id="318" r:id="rId56"/>
    <p:sldId id="319" r:id="rId57"/>
    <p:sldId id="320" r:id="rId58"/>
    <p:sldId id="321" r:id="rId59"/>
    <p:sldId id="322" r:id="rId60"/>
    <p:sldId id="323" r:id="rId61"/>
    <p:sldId id="324" r:id="rId62"/>
    <p:sldId id="325" r:id="rId63"/>
    <p:sldId id="326" r:id="rId64"/>
    <p:sldId id="327" r:id="rId65"/>
    <p:sldId id="328" r:id="rId66"/>
    <p:sldId id="329" r:id="rId67"/>
    <p:sldId id="330" r:id="rId68"/>
    <p:sldId id="331" r:id="rId69"/>
    <p:sldId id="275" r:id="rId70"/>
    <p:sldId id="312" r:id="rId71"/>
    <p:sldId id="313" r:id="rId72"/>
    <p:sldId id="314" r:id="rId73"/>
    <p:sldId id="287" r:id="rId7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0000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35" autoAdjust="0"/>
    <p:restoredTop sz="86441" autoAdjust="0"/>
  </p:normalViewPr>
  <p:slideViewPr>
    <p:cSldViewPr snapToGrid="0">
      <p:cViewPr varScale="1">
        <p:scale>
          <a:sx n="125" d="100"/>
          <a:sy n="125" d="100"/>
        </p:scale>
        <p:origin x="302" y="72"/>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BB1ADD-668E-498F-A144-700A9EFE402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FB95950-4EA4-4510-BB0B-21ED30E2CCF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FA57532-A39E-4CC0-BA8E-9DD2F94577F9}"/>
              </a:ext>
            </a:extLst>
          </p:cNvPr>
          <p:cNvSpPr>
            <a:spLocks noGrp="1"/>
          </p:cNvSpPr>
          <p:nvPr>
            <p:ph type="dt" sz="half" idx="10"/>
          </p:nvPr>
        </p:nvSpPr>
        <p:spPr/>
        <p:txBody>
          <a:bodyPr/>
          <a:lstStyle/>
          <a:p>
            <a:fld id="{335FB9D8-09B5-4DD0-90DC-BA5834175D64}" type="datetimeFigureOut">
              <a:rPr lang="en-US" smtClean="0"/>
              <a:pPr/>
              <a:t>6/25/2022</a:t>
            </a:fld>
            <a:endParaRPr lang="en-US" dirty="0"/>
          </a:p>
        </p:txBody>
      </p:sp>
      <p:sp>
        <p:nvSpPr>
          <p:cNvPr id="5" name="Footer Placeholder 4">
            <a:extLst>
              <a:ext uri="{FF2B5EF4-FFF2-40B4-BE49-F238E27FC236}">
                <a16:creationId xmlns:a16="http://schemas.microsoft.com/office/drawing/2014/main" id="{0A7CD130-B419-44CC-8DF9-69FF20577F00}"/>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33B0FC5-9FF7-47AE-BAE8-0330B9DE0741}"/>
              </a:ext>
            </a:extLst>
          </p:cNvPr>
          <p:cNvSpPr>
            <a:spLocks noGrp="1"/>
          </p:cNvSpPr>
          <p:nvPr>
            <p:ph type="sldNum" sz="quarter" idx="12"/>
          </p:nvPr>
        </p:nvSpPr>
        <p:spPr/>
        <p:txBody>
          <a:bodyPr/>
          <a:lstStyle/>
          <a:p>
            <a:fld id="{FBB3178C-65AA-48C3-B2DD-AC4743FA565F}" type="slidenum">
              <a:rPr lang="en-US" smtClean="0"/>
              <a:pPr/>
              <a:t>‹#›</a:t>
            </a:fld>
            <a:endParaRPr lang="en-US" dirty="0"/>
          </a:p>
        </p:txBody>
      </p:sp>
    </p:spTree>
    <p:extLst>
      <p:ext uri="{BB962C8B-B14F-4D97-AF65-F5344CB8AC3E}">
        <p14:creationId xmlns:p14="http://schemas.microsoft.com/office/powerpoint/2010/main" val="42268003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B94B20-C235-4896-B9AA-3B4B45B3EB1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2B66095-2D30-4275-9E8B-6246F2CB508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64938BD-A741-44B0-97B1-661DE810FD2F}"/>
              </a:ext>
            </a:extLst>
          </p:cNvPr>
          <p:cNvSpPr>
            <a:spLocks noGrp="1"/>
          </p:cNvSpPr>
          <p:nvPr>
            <p:ph type="dt" sz="half" idx="10"/>
          </p:nvPr>
        </p:nvSpPr>
        <p:spPr/>
        <p:txBody>
          <a:bodyPr/>
          <a:lstStyle/>
          <a:p>
            <a:fld id="{335FB9D8-09B5-4DD0-90DC-BA5834175D64}" type="datetimeFigureOut">
              <a:rPr lang="en-US" smtClean="0"/>
              <a:pPr/>
              <a:t>6/25/2022</a:t>
            </a:fld>
            <a:endParaRPr lang="en-US" dirty="0"/>
          </a:p>
        </p:txBody>
      </p:sp>
      <p:sp>
        <p:nvSpPr>
          <p:cNvPr id="5" name="Footer Placeholder 4">
            <a:extLst>
              <a:ext uri="{FF2B5EF4-FFF2-40B4-BE49-F238E27FC236}">
                <a16:creationId xmlns:a16="http://schemas.microsoft.com/office/drawing/2014/main" id="{5DE7D782-7BBE-40C9-9850-926E5C7184C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16752647-5319-44F9-AAE0-78E93124DB1E}"/>
              </a:ext>
            </a:extLst>
          </p:cNvPr>
          <p:cNvSpPr>
            <a:spLocks noGrp="1"/>
          </p:cNvSpPr>
          <p:nvPr>
            <p:ph type="sldNum" sz="quarter" idx="12"/>
          </p:nvPr>
        </p:nvSpPr>
        <p:spPr/>
        <p:txBody>
          <a:bodyPr/>
          <a:lstStyle/>
          <a:p>
            <a:fld id="{FBB3178C-65AA-48C3-B2DD-AC4743FA565F}" type="slidenum">
              <a:rPr lang="en-US" smtClean="0"/>
              <a:pPr/>
              <a:t>‹#›</a:t>
            </a:fld>
            <a:endParaRPr lang="en-US" dirty="0"/>
          </a:p>
        </p:txBody>
      </p:sp>
    </p:spTree>
    <p:extLst>
      <p:ext uri="{BB962C8B-B14F-4D97-AF65-F5344CB8AC3E}">
        <p14:creationId xmlns:p14="http://schemas.microsoft.com/office/powerpoint/2010/main" val="39529041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5423E03-3355-45F4-803E-65C684B13F2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7FD0D44-5CCF-4F78-9672-62AE07772C8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1D3CF76-5022-4F7D-B0CC-C7606D8B9470}"/>
              </a:ext>
            </a:extLst>
          </p:cNvPr>
          <p:cNvSpPr>
            <a:spLocks noGrp="1"/>
          </p:cNvSpPr>
          <p:nvPr>
            <p:ph type="dt" sz="half" idx="10"/>
          </p:nvPr>
        </p:nvSpPr>
        <p:spPr/>
        <p:txBody>
          <a:bodyPr/>
          <a:lstStyle/>
          <a:p>
            <a:fld id="{335FB9D8-09B5-4DD0-90DC-BA5834175D64}" type="datetimeFigureOut">
              <a:rPr lang="en-US" smtClean="0"/>
              <a:pPr/>
              <a:t>6/25/2022</a:t>
            </a:fld>
            <a:endParaRPr lang="en-US" dirty="0"/>
          </a:p>
        </p:txBody>
      </p:sp>
      <p:sp>
        <p:nvSpPr>
          <p:cNvPr id="5" name="Footer Placeholder 4">
            <a:extLst>
              <a:ext uri="{FF2B5EF4-FFF2-40B4-BE49-F238E27FC236}">
                <a16:creationId xmlns:a16="http://schemas.microsoft.com/office/drawing/2014/main" id="{543CDA5E-1CBB-4F61-8526-7AE41A947E4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DFDF11F6-4840-4D8B-A22E-5A82E7A77FC1}"/>
              </a:ext>
            </a:extLst>
          </p:cNvPr>
          <p:cNvSpPr>
            <a:spLocks noGrp="1"/>
          </p:cNvSpPr>
          <p:nvPr>
            <p:ph type="sldNum" sz="quarter" idx="12"/>
          </p:nvPr>
        </p:nvSpPr>
        <p:spPr/>
        <p:txBody>
          <a:bodyPr/>
          <a:lstStyle/>
          <a:p>
            <a:fld id="{FBB3178C-65AA-48C3-B2DD-AC4743FA565F}" type="slidenum">
              <a:rPr lang="en-US" smtClean="0"/>
              <a:pPr/>
              <a:t>‹#›</a:t>
            </a:fld>
            <a:endParaRPr lang="en-US" dirty="0"/>
          </a:p>
        </p:txBody>
      </p:sp>
    </p:spTree>
    <p:extLst>
      <p:ext uri="{BB962C8B-B14F-4D97-AF65-F5344CB8AC3E}">
        <p14:creationId xmlns:p14="http://schemas.microsoft.com/office/powerpoint/2010/main" val="15132823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51682E-A976-4E79-9280-E7B221E99B8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8E13025-E61B-4B8E-B449-015AA61435B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3F9725D-AC9A-4E49-97F1-3080B4B99462}"/>
              </a:ext>
            </a:extLst>
          </p:cNvPr>
          <p:cNvSpPr>
            <a:spLocks noGrp="1"/>
          </p:cNvSpPr>
          <p:nvPr>
            <p:ph type="dt" sz="half" idx="10"/>
          </p:nvPr>
        </p:nvSpPr>
        <p:spPr/>
        <p:txBody>
          <a:bodyPr/>
          <a:lstStyle/>
          <a:p>
            <a:fld id="{335FB9D8-09B5-4DD0-90DC-BA5834175D64}" type="datetimeFigureOut">
              <a:rPr lang="en-US" smtClean="0"/>
              <a:pPr/>
              <a:t>6/25/2022</a:t>
            </a:fld>
            <a:endParaRPr lang="en-US" dirty="0"/>
          </a:p>
        </p:txBody>
      </p:sp>
      <p:sp>
        <p:nvSpPr>
          <p:cNvPr id="5" name="Footer Placeholder 4">
            <a:extLst>
              <a:ext uri="{FF2B5EF4-FFF2-40B4-BE49-F238E27FC236}">
                <a16:creationId xmlns:a16="http://schemas.microsoft.com/office/drawing/2014/main" id="{48031D75-F4E4-4FA0-A665-40B0F5252AC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C0C9DB7-94D6-41D9-8CCC-C6B31955E6EC}"/>
              </a:ext>
            </a:extLst>
          </p:cNvPr>
          <p:cNvSpPr>
            <a:spLocks noGrp="1"/>
          </p:cNvSpPr>
          <p:nvPr>
            <p:ph type="sldNum" sz="quarter" idx="12"/>
          </p:nvPr>
        </p:nvSpPr>
        <p:spPr/>
        <p:txBody>
          <a:bodyPr/>
          <a:lstStyle/>
          <a:p>
            <a:fld id="{FBB3178C-65AA-48C3-B2DD-AC4743FA565F}" type="slidenum">
              <a:rPr lang="en-US" smtClean="0"/>
              <a:pPr/>
              <a:t>‹#›</a:t>
            </a:fld>
            <a:endParaRPr lang="en-US" dirty="0"/>
          </a:p>
        </p:txBody>
      </p:sp>
    </p:spTree>
    <p:extLst>
      <p:ext uri="{BB962C8B-B14F-4D97-AF65-F5344CB8AC3E}">
        <p14:creationId xmlns:p14="http://schemas.microsoft.com/office/powerpoint/2010/main" val="1495744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E3B0FB-F801-4E83-BB2E-A91B5DD4CD0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48EF032-B79B-430F-A67B-90F70642033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81002F1-54FB-4D59-A9E9-FAF67FA47486}"/>
              </a:ext>
            </a:extLst>
          </p:cNvPr>
          <p:cNvSpPr>
            <a:spLocks noGrp="1"/>
          </p:cNvSpPr>
          <p:nvPr>
            <p:ph type="dt" sz="half" idx="10"/>
          </p:nvPr>
        </p:nvSpPr>
        <p:spPr/>
        <p:txBody>
          <a:bodyPr/>
          <a:lstStyle/>
          <a:p>
            <a:fld id="{335FB9D8-09B5-4DD0-90DC-BA5834175D64}" type="datetimeFigureOut">
              <a:rPr lang="en-US" smtClean="0"/>
              <a:pPr/>
              <a:t>6/25/2022</a:t>
            </a:fld>
            <a:endParaRPr lang="en-US" dirty="0"/>
          </a:p>
        </p:txBody>
      </p:sp>
      <p:sp>
        <p:nvSpPr>
          <p:cNvPr id="5" name="Footer Placeholder 4">
            <a:extLst>
              <a:ext uri="{FF2B5EF4-FFF2-40B4-BE49-F238E27FC236}">
                <a16:creationId xmlns:a16="http://schemas.microsoft.com/office/drawing/2014/main" id="{7A83863E-25E6-42FA-8BDC-2CAB500AD16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303C48B-BAE5-48F1-947F-C55F35D16CE4}"/>
              </a:ext>
            </a:extLst>
          </p:cNvPr>
          <p:cNvSpPr>
            <a:spLocks noGrp="1"/>
          </p:cNvSpPr>
          <p:nvPr>
            <p:ph type="sldNum" sz="quarter" idx="12"/>
          </p:nvPr>
        </p:nvSpPr>
        <p:spPr/>
        <p:txBody>
          <a:bodyPr/>
          <a:lstStyle/>
          <a:p>
            <a:fld id="{FBB3178C-65AA-48C3-B2DD-AC4743FA565F}" type="slidenum">
              <a:rPr lang="en-US" smtClean="0"/>
              <a:pPr/>
              <a:t>‹#›</a:t>
            </a:fld>
            <a:endParaRPr lang="en-US" dirty="0"/>
          </a:p>
        </p:txBody>
      </p:sp>
    </p:spTree>
    <p:extLst>
      <p:ext uri="{BB962C8B-B14F-4D97-AF65-F5344CB8AC3E}">
        <p14:creationId xmlns:p14="http://schemas.microsoft.com/office/powerpoint/2010/main" val="40981440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946721-D6CE-4091-9BE3-0F0320382A3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FB22BF1-C96B-47E4-AA46-E054313EC97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FA1F21A-CD08-4676-B5E2-8C6D71283F3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C201100-3A2E-4748-B429-26C470F39F68}"/>
              </a:ext>
            </a:extLst>
          </p:cNvPr>
          <p:cNvSpPr>
            <a:spLocks noGrp="1"/>
          </p:cNvSpPr>
          <p:nvPr>
            <p:ph type="dt" sz="half" idx="10"/>
          </p:nvPr>
        </p:nvSpPr>
        <p:spPr/>
        <p:txBody>
          <a:bodyPr/>
          <a:lstStyle/>
          <a:p>
            <a:fld id="{335FB9D8-09B5-4DD0-90DC-BA5834175D64}" type="datetimeFigureOut">
              <a:rPr lang="en-US" smtClean="0"/>
              <a:pPr/>
              <a:t>6/25/2022</a:t>
            </a:fld>
            <a:endParaRPr lang="en-US" dirty="0"/>
          </a:p>
        </p:txBody>
      </p:sp>
      <p:sp>
        <p:nvSpPr>
          <p:cNvPr id="6" name="Footer Placeholder 5">
            <a:extLst>
              <a:ext uri="{FF2B5EF4-FFF2-40B4-BE49-F238E27FC236}">
                <a16:creationId xmlns:a16="http://schemas.microsoft.com/office/drawing/2014/main" id="{785E8A45-6AAE-4F9D-9776-DD035601F16F}"/>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2E253376-86B9-4A21-AA88-7C995F8E43DB}"/>
              </a:ext>
            </a:extLst>
          </p:cNvPr>
          <p:cNvSpPr>
            <a:spLocks noGrp="1"/>
          </p:cNvSpPr>
          <p:nvPr>
            <p:ph type="sldNum" sz="quarter" idx="12"/>
          </p:nvPr>
        </p:nvSpPr>
        <p:spPr/>
        <p:txBody>
          <a:bodyPr/>
          <a:lstStyle/>
          <a:p>
            <a:fld id="{FBB3178C-65AA-48C3-B2DD-AC4743FA565F}" type="slidenum">
              <a:rPr lang="en-US" smtClean="0"/>
              <a:pPr/>
              <a:t>‹#›</a:t>
            </a:fld>
            <a:endParaRPr lang="en-US" dirty="0"/>
          </a:p>
        </p:txBody>
      </p:sp>
    </p:spTree>
    <p:extLst>
      <p:ext uri="{BB962C8B-B14F-4D97-AF65-F5344CB8AC3E}">
        <p14:creationId xmlns:p14="http://schemas.microsoft.com/office/powerpoint/2010/main" val="2213900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D6CC0F-EA75-479C-8294-F8EDBD71E4E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214167E-0136-4489-87ED-83637D343F3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4D71FB5-BEFC-47C7-804C-AE45B915C77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F9F9EF4-0A9C-412E-9E22-4C68C9F2492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0734A50-DA98-4936-A7A2-994F383CC71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BFF2DC6-1EB1-461F-B8B1-77674675C74A}"/>
              </a:ext>
            </a:extLst>
          </p:cNvPr>
          <p:cNvSpPr>
            <a:spLocks noGrp="1"/>
          </p:cNvSpPr>
          <p:nvPr>
            <p:ph type="dt" sz="half" idx="10"/>
          </p:nvPr>
        </p:nvSpPr>
        <p:spPr/>
        <p:txBody>
          <a:bodyPr/>
          <a:lstStyle/>
          <a:p>
            <a:fld id="{335FB9D8-09B5-4DD0-90DC-BA5834175D64}" type="datetimeFigureOut">
              <a:rPr lang="en-US" smtClean="0"/>
              <a:pPr/>
              <a:t>6/25/2022</a:t>
            </a:fld>
            <a:endParaRPr lang="en-US" dirty="0"/>
          </a:p>
        </p:txBody>
      </p:sp>
      <p:sp>
        <p:nvSpPr>
          <p:cNvPr id="8" name="Footer Placeholder 7">
            <a:extLst>
              <a:ext uri="{FF2B5EF4-FFF2-40B4-BE49-F238E27FC236}">
                <a16:creationId xmlns:a16="http://schemas.microsoft.com/office/drawing/2014/main" id="{8CCA88B7-DE9E-40C2-9919-8825B0F77606}"/>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0AE8A139-116D-40D9-84A6-10B9590066A2}"/>
              </a:ext>
            </a:extLst>
          </p:cNvPr>
          <p:cNvSpPr>
            <a:spLocks noGrp="1"/>
          </p:cNvSpPr>
          <p:nvPr>
            <p:ph type="sldNum" sz="quarter" idx="12"/>
          </p:nvPr>
        </p:nvSpPr>
        <p:spPr/>
        <p:txBody>
          <a:bodyPr/>
          <a:lstStyle/>
          <a:p>
            <a:fld id="{FBB3178C-65AA-48C3-B2DD-AC4743FA565F}" type="slidenum">
              <a:rPr lang="en-US" smtClean="0"/>
              <a:pPr/>
              <a:t>‹#›</a:t>
            </a:fld>
            <a:endParaRPr lang="en-US" dirty="0"/>
          </a:p>
        </p:txBody>
      </p:sp>
    </p:spTree>
    <p:extLst>
      <p:ext uri="{BB962C8B-B14F-4D97-AF65-F5344CB8AC3E}">
        <p14:creationId xmlns:p14="http://schemas.microsoft.com/office/powerpoint/2010/main" val="24457120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D46148-6851-4390-BD25-B3E6B3A6A8E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84B09A6-6664-40EA-8B0E-79F5419E2A82}"/>
              </a:ext>
            </a:extLst>
          </p:cNvPr>
          <p:cNvSpPr>
            <a:spLocks noGrp="1"/>
          </p:cNvSpPr>
          <p:nvPr>
            <p:ph type="dt" sz="half" idx="10"/>
          </p:nvPr>
        </p:nvSpPr>
        <p:spPr/>
        <p:txBody>
          <a:bodyPr/>
          <a:lstStyle/>
          <a:p>
            <a:fld id="{335FB9D8-09B5-4DD0-90DC-BA5834175D64}" type="datetimeFigureOut">
              <a:rPr lang="en-US" smtClean="0"/>
              <a:pPr/>
              <a:t>6/25/2022</a:t>
            </a:fld>
            <a:endParaRPr lang="en-US" dirty="0"/>
          </a:p>
        </p:txBody>
      </p:sp>
      <p:sp>
        <p:nvSpPr>
          <p:cNvPr id="4" name="Footer Placeholder 3">
            <a:extLst>
              <a:ext uri="{FF2B5EF4-FFF2-40B4-BE49-F238E27FC236}">
                <a16:creationId xmlns:a16="http://schemas.microsoft.com/office/drawing/2014/main" id="{3EB00AAD-5751-4ACA-91FF-5DF6B75E07A1}"/>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8F28FF27-2276-4403-BE17-DF5376174A00}"/>
              </a:ext>
            </a:extLst>
          </p:cNvPr>
          <p:cNvSpPr>
            <a:spLocks noGrp="1"/>
          </p:cNvSpPr>
          <p:nvPr>
            <p:ph type="sldNum" sz="quarter" idx="12"/>
          </p:nvPr>
        </p:nvSpPr>
        <p:spPr/>
        <p:txBody>
          <a:bodyPr/>
          <a:lstStyle/>
          <a:p>
            <a:fld id="{FBB3178C-65AA-48C3-B2DD-AC4743FA565F}" type="slidenum">
              <a:rPr lang="en-US" smtClean="0"/>
              <a:pPr/>
              <a:t>‹#›</a:t>
            </a:fld>
            <a:endParaRPr lang="en-US" dirty="0"/>
          </a:p>
        </p:txBody>
      </p:sp>
    </p:spTree>
    <p:extLst>
      <p:ext uri="{BB962C8B-B14F-4D97-AF65-F5344CB8AC3E}">
        <p14:creationId xmlns:p14="http://schemas.microsoft.com/office/powerpoint/2010/main" val="19351161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C2B2BB8-742B-4649-9BE4-63856271205E}"/>
              </a:ext>
            </a:extLst>
          </p:cNvPr>
          <p:cNvSpPr>
            <a:spLocks noGrp="1"/>
          </p:cNvSpPr>
          <p:nvPr>
            <p:ph type="dt" sz="half" idx="10"/>
          </p:nvPr>
        </p:nvSpPr>
        <p:spPr/>
        <p:txBody>
          <a:bodyPr/>
          <a:lstStyle/>
          <a:p>
            <a:fld id="{335FB9D8-09B5-4DD0-90DC-BA5834175D64}" type="datetimeFigureOut">
              <a:rPr lang="en-US" smtClean="0"/>
              <a:pPr/>
              <a:t>6/25/2022</a:t>
            </a:fld>
            <a:endParaRPr lang="en-US" dirty="0"/>
          </a:p>
        </p:txBody>
      </p:sp>
      <p:sp>
        <p:nvSpPr>
          <p:cNvPr id="3" name="Footer Placeholder 2">
            <a:extLst>
              <a:ext uri="{FF2B5EF4-FFF2-40B4-BE49-F238E27FC236}">
                <a16:creationId xmlns:a16="http://schemas.microsoft.com/office/drawing/2014/main" id="{744AC3DC-41A3-4582-B87A-EDFD122F9485}"/>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3B78D096-AB6D-4CFF-9883-C0597A9827BA}"/>
              </a:ext>
            </a:extLst>
          </p:cNvPr>
          <p:cNvSpPr>
            <a:spLocks noGrp="1"/>
          </p:cNvSpPr>
          <p:nvPr>
            <p:ph type="sldNum" sz="quarter" idx="12"/>
          </p:nvPr>
        </p:nvSpPr>
        <p:spPr/>
        <p:txBody>
          <a:bodyPr/>
          <a:lstStyle/>
          <a:p>
            <a:fld id="{FBB3178C-65AA-48C3-B2DD-AC4743FA565F}" type="slidenum">
              <a:rPr lang="en-US" smtClean="0"/>
              <a:pPr/>
              <a:t>‹#›</a:t>
            </a:fld>
            <a:endParaRPr lang="en-US" dirty="0"/>
          </a:p>
        </p:txBody>
      </p:sp>
    </p:spTree>
    <p:extLst>
      <p:ext uri="{BB962C8B-B14F-4D97-AF65-F5344CB8AC3E}">
        <p14:creationId xmlns:p14="http://schemas.microsoft.com/office/powerpoint/2010/main" val="30644033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3665C4-91F1-4BC7-81B0-1EAF77E8F13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39C6B42-7F8C-4AEC-81CE-A198CA20BB4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ADF2DC4-5064-4888-9F32-1C9FA5025ED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7C83DC4-9F97-40F7-9A3E-406AED960623}"/>
              </a:ext>
            </a:extLst>
          </p:cNvPr>
          <p:cNvSpPr>
            <a:spLocks noGrp="1"/>
          </p:cNvSpPr>
          <p:nvPr>
            <p:ph type="dt" sz="half" idx="10"/>
          </p:nvPr>
        </p:nvSpPr>
        <p:spPr/>
        <p:txBody>
          <a:bodyPr/>
          <a:lstStyle/>
          <a:p>
            <a:fld id="{335FB9D8-09B5-4DD0-90DC-BA5834175D64}" type="datetimeFigureOut">
              <a:rPr lang="en-US" smtClean="0"/>
              <a:pPr/>
              <a:t>6/25/2022</a:t>
            </a:fld>
            <a:endParaRPr lang="en-US" dirty="0"/>
          </a:p>
        </p:txBody>
      </p:sp>
      <p:sp>
        <p:nvSpPr>
          <p:cNvPr id="6" name="Footer Placeholder 5">
            <a:extLst>
              <a:ext uri="{FF2B5EF4-FFF2-40B4-BE49-F238E27FC236}">
                <a16:creationId xmlns:a16="http://schemas.microsoft.com/office/drawing/2014/main" id="{79CCD7BD-8F2C-498C-AFCD-8DB4FAC9B068}"/>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E3F14FFA-B1B4-4003-A3FB-21067C9650C9}"/>
              </a:ext>
            </a:extLst>
          </p:cNvPr>
          <p:cNvSpPr>
            <a:spLocks noGrp="1"/>
          </p:cNvSpPr>
          <p:nvPr>
            <p:ph type="sldNum" sz="quarter" idx="12"/>
          </p:nvPr>
        </p:nvSpPr>
        <p:spPr/>
        <p:txBody>
          <a:bodyPr/>
          <a:lstStyle/>
          <a:p>
            <a:fld id="{FBB3178C-65AA-48C3-B2DD-AC4743FA565F}" type="slidenum">
              <a:rPr lang="en-US" smtClean="0"/>
              <a:pPr/>
              <a:t>‹#›</a:t>
            </a:fld>
            <a:endParaRPr lang="en-US" dirty="0"/>
          </a:p>
        </p:txBody>
      </p:sp>
    </p:spTree>
    <p:extLst>
      <p:ext uri="{BB962C8B-B14F-4D97-AF65-F5344CB8AC3E}">
        <p14:creationId xmlns:p14="http://schemas.microsoft.com/office/powerpoint/2010/main" val="13068120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58D77-D84D-4311-B45E-5261E4048FB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A0CE930-C03B-4EA3-BF8C-9707ADB9957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8A030575-B4DF-41AD-8F92-905660C94EB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5DA18E9-0842-4E63-B879-272CF4F7FE3C}"/>
              </a:ext>
            </a:extLst>
          </p:cNvPr>
          <p:cNvSpPr>
            <a:spLocks noGrp="1"/>
          </p:cNvSpPr>
          <p:nvPr>
            <p:ph type="dt" sz="half" idx="10"/>
          </p:nvPr>
        </p:nvSpPr>
        <p:spPr/>
        <p:txBody>
          <a:bodyPr/>
          <a:lstStyle/>
          <a:p>
            <a:fld id="{335FB9D8-09B5-4DD0-90DC-BA5834175D64}" type="datetimeFigureOut">
              <a:rPr lang="en-US" smtClean="0"/>
              <a:pPr/>
              <a:t>6/25/2022</a:t>
            </a:fld>
            <a:endParaRPr lang="en-US" dirty="0"/>
          </a:p>
        </p:txBody>
      </p:sp>
      <p:sp>
        <p:nvSpPr>
          <p:cNvPr id="6" name="Footer Placeholder 5">
            <a:extLst>
              <a:ext uri="{FF2B5EF4-FFF2-40B4-BE49-F238E27FC236}">
                <a16:creationId xmlns:a16="http://schemas.microsoft.com/office/drawing/2014/main" id="{3EE5B391-4471-410A-9915-5F237CD502C3}"/>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554A09C2-E109-43D7-A236-9DD11B8B6A98}"/>
              </a:ext>
            </a:extLst>
          </p:cNvPr>
          <p:cNvSpPr>
            <a:spLocks noGrp="1"/>
          </p:cNvSpPr>
          <p:nvPr>
            <p:ph type="sldNum" sz="quarter" idx="12"/>
          </p:nvPr>
        </p:nvSpPr>
        <p:spPr/>
        <p:txBody>
          <a:bodyPr/>
          <a:lstStyle/>
          <a:p>
            <a:fld id="{FBB3178C-65AA-48C3-B2DD-AC4743FA565F}" type="slidenum">
              <a:rPr lang="en-US" smtClean="0"/>
              <a:pPr/>
              <a:t>‹#›</a:t>
            </a:fld>
            <a:endParaRPr lang="en-US" dirty="0"/>
          </a:p>
        </p:txBody>
      </p:sp>
    </p:spTree>
    <p:extLst>
      <p:ext uri="{BB962C8B-B14F-4D97-AF65-F5344CB8AC3E}">
        <p14:creationId xmlns:p14="http://schemas.microsoft.com/office/powerpoint/2010/main" val="28178591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D5C1A2D-6D45-4FC4-8F1E-361A62BCAD4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88DA3E7-4870-4C0B-B010-03EA46D56E4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44B239F-9FE5-452D-AFC6-68C74A3314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35FB9D8-09B5-4DD0-90DC-BA5834175D64}" type="datetimeFigureOut">
              <a:rPr lang="en-US" smtClean="0"/>
              <a:pPr/>
              <a:t>6/25/2022</a:t>
            </a:fld>
            <a:endParaRPr lang="en-US" dirty="0"/>
          </a:p>
        </p:txBody>
      </p:sp>
      <p:sp>
        <p:nvSpPr>
          <p:cNvPr id="5" name="Footer Placeholder 4">
            <a:extLst>
              <a:ext uri="{FF2B5EF4-FFF2-40B4-BE49-F238E27FC236}">
                <a16:creationId xmlns:a16="http://schemas.microsoft.com/office/drawing/2014/main" id="{03A7D300-1C48-4824-B6A3-2B6A3409876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2C6ADC74-4D3E-45EB-854D-97B33FE9FA7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BB3178C-65AA-48C3-B2DD-AC4743FA565F}" type="slidenum">
              <a:rPr lang="en-US" smtClean="0"/>
              <a:pPr/>
              <a:t>‹#›</a:t>
            </a:fld>
            <a:endParaRPr lang="en-US" dirty="0"/>
          </a:p>
        </p:txBody>
      </p:sp>
    </p:spTree>
    <p:extLst>
      <p:ext uri="{BB962C8B-B14F-4D97-AF65-F5344CB8AC3E}">
        <p14:creationId xmlns:p14="http://schemas.microsoft.com/office/powerpoint/2010/main" val="386644632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oleObject" Target="../embeddings/oleObject1.bin"/><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3">
            <a:extLst>
              <a:ext uri="{FF2B5EF4-FFF2-40B4-BE49-F238E27FC236}">
                <a16:creationId xmlns:a16="http://schemas.microsoft.com/office/drawing/2014/main" id="{1A224651-EC74-47E4-B15E-7B0F875177D4}"/>
              </a:ext>
            </a:extLst>
          </p:cNvPr>
          <p:cNvPicPr>
            <a:picLocks noChangeAspect="1" noChangeArrowheads="1"/>
          </p:cNvPicPr>
          <p:nvPr/>
        </p:nvPicPr>
        <p:blipFill>
          <a:blip r:embed="rId2" cstate="screen">
            <a:grayscl/>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a:ext>
            </a:extLst>
          </a:blip>
          <a:srcRect/>
          <a:stretch>
            <a:fillRect/>
          </a:stretch>
        </p:blipFill>
        <p:spPr bwMode="auto">
          <a:xfrm>
            <a:off x="9765" y="2372388"/>
            <a:ext cx="12182235" cy="2122444"/>
          </a:xfrm>
          <a:prstGeom prst="rect">
            <a:avLst/>
          </a:prstGeom>
          <a:noFill/>
          <a:ln w="9525">
            <a:noFill/>
            <a:miter lim="800000"/>
            <a:headEnd/>
            <a:tailEnd/>
          </a:ln>
        </p:spPr>
      </p:pic>
      <p:pic>
        <p:nvPicPr>
          <p:cNvPr id="5" name="Picture 4" descr="A screenshot of a cell phone&#10;&#10;Description automatically generated">
            <a:extLst>
              <a:ext uri="{FF2B5EF4-FFF2-40B4-BE49-F238E27FC236}">
                <a16:creationId xmlns:a16="http://schemas.microsoft.com/office/drawing/2014/main" id="{66400CE7-0487-4E3C-9413-0D2CDBA1CEEA}"/>
              </a:ext>
            </a:extLst>
          </p:cNvPr>
          <p:cNvPicPr>
            <a:picLocks noChangeAspect="1"/>
          </p:cNvPicPr>
          <p:nvPr/>
        </p:nvPicPr>
        <p:blipFill>
          <a:blip r:embed="rId4">
            <a:clrChange>
              <a:clrFrom>
                <a:srgbClr val="EFEFEF"/>
              </a:clrFrom>
              <a:clrTo>
                <a:srgbClr val="EFEFEF">
                  <a:alpha val="0"/>
                </a:srgbClr>
              </a:clrTo>
            </a:clrChange>
            <a:extLst>
              <a:ext uri="{28A0092B-C50C-407E-A947-70E740481C1C}">
                <a14:useLocalDpi xmlns:a14="http://schemas.microsoft.com/office/drawing/2010/main" val="0"/>
              </a:ext>
            </a:extLst>
          </a:blip>
          <a:stretch>
            <a:fillRect/>
          </a:stretch>
        </p:blipFill>
        <p:spPr>
          <a:xfrm>
            <a:off x="6923940" y="106343"/>
            <a:ext cx="5268060" cy="1105054"/>
          </a:xfrm>
          <a:prstGeom prst="rect">
            <a:avLst/>
          </a:prstGeom>
        </p:spPr>
      </p:pic>
      <p:sp>
        <p:nvSpPr>
          <p:cNvPr id="6" name="Title 1">
            <a:extLst>
              <a:ext uri="{FF2B5EF4-FFF2-40B4-BE49-F238E27FC236}">
                <a16:creationId xmlns:a16="http://schemas.microsoft.com/office/drawing/2014/main" id="{4D4A0863-D680-4F01-A850-9CA1ECCA1C4D}"/>
              </a:ext>
            </a:extLst>
          </p:cNvPr>
          <p:cNvSpPr txBox="1">
            <a:spLocks/>
          </p:cNvSpPr>
          <p:nvPr/>
        </p:nvSpPr>
        <p:spPr bwMode="auto">
          <a:xfrm>
            <a:off x="2810404" y="2529379"/>
            <a:ext cx="6571191" cy="1799241"/>
          </a:xfrm>
          <a:prstGeom prst="rect">
            <a:avLst/>
          </a:prstGeom>
          <a:noFill/>
          <a:ln w="9525">
            <a:noFill/>
            <a:miter lim="800000"/>
            <a:headEnd/>
            <a:tailEnd/>
          </a:ln>
          <a:effectLst/>
        </p:spPr>
        <p:txBody>
          <a:bodyPr vert="horz" wrap="square" lIns="92075" tIns="46038" rIns="92075" bIns="46038" numCol="1" anchor="ctr" anchorCtr="0" compatLnSpc="1">
            <a:prstTxWarp prst="textNoShape">
              <a:avLst/>
            </a:prstTxWarp>
            <a:noAutofit/>
          </a:bodyPr>
          <a:lstStyle>
            <a:lvl1pPr algn="ctr" rtl="0" fontAlgn="base">
              <a:spcBef>
                <a:spcPct val="0"/>
              </a:spcBef>
              <a:spcAft>
                <a:spcPct val="0"/>
              </a:spcAft>
              <a:defRPr sz="2400" b="1">
                <a:solidFill>
                  <a:srgbClr val="800000"/>
                </a:solidFill>
                <a:latin typeface="+mj-lt"/>
                <a:ea typeface="+mj-ea"/>
                <a:cs typeface="+mj-cs"/>
              </a:defRPr>
            </a:lvl1pPr>
            <a:lvl2pPr algn="ctr" rtl="0" fontAlgn="base">
              <a:spcBef>
                <a:spcPct val="0"/>
              </a:spcBef>
              <a:spcAft>
                <a:spcPct val="0"/>
              </a:spcAft>
              <a:defRPr sz="3600" b="1">
                <a:solidFill>
                  <a:srgbClr val="800000"/>
                </a:solidFill>
                <a:latin typeface="Arial" charset="0"/>
              </a:defRPr>
            </a:lvl2pPr>
            <a:lvl3pPr algn="ctr" rtl="0" fontAlgn="base">
              <a:spcBef>
                <a:spcPct val="0"/>
              </a:spcBef>
              <a:spcAft>
                <a:spcPct val="0"/>
              </a:spcAft>
              <a:defRPr sz="3600" b="1">
                <a:solidFill>
                  <a:srgbClr val="800000"/>
                </a:solidFill>
                <a:latin typeface="Arial" charset="0"/>
              </a:defRPr>
            </a:lvl3pPr>
            <a:lvl4pPr algn="ctr" rtl="0" fontAlgn="base">
              <a:spcBef>
                <a:spcPct val="0"/>
              </a:spcBef>
              <a:spcAft>
                <a:spcPct val="0"/>
              </a:spcAft>
              <a:defRPr sz="3600" b="1">
                <a:solidFill>
                  <a:srgbClr val="800000"/>
                </a:solidFill>
                <a:latin typeface="Arial" charset="0"/>
              </a:defRPr>
            </a:lvl4pPr>
            <a:lvl5pPr algn="ctr" rtl="0" fontAlgn="base">
              <a:spcBef>
                <a:spcPct val="0"/>
              </a:spcBef>
              <a:spcAft>
                <a:spcPct val="0"/>
              </a:spcAft>
              <a:defRPr sz="3600" b="1">
                <a:solidFill>
                  <a:srgbClr val="800000"/>
                </a:solidFill>
                <a:latin typeface="Arial" charset="0"/>
              </a:defRPr>
            </a:lvl5pPr>
            <a:lvl6pPr marL="457200" algn="ctr" rtl="0" fontAlgn="base">
              <a:spcBef>
                <a:spcPct val="0"/>
              </a:spcBef>
              <a:spcAft>
                <a:spcPct val="0"/>
              </a:spcAft>
              <a:defRPr sz="3600" b="1">
                <a:solidFill>
                  <a:srgbClr val="800000"/>
                </a:solidFill>
                <a:latin typeface="Arial" charset="0"/>
              </a:defRPr>
            </a:lvl6pPr>
            <a:lvl7pPr marL="914400" algn="ctr" rtl="0" fontAlgn="base">
              <a:spcBef>
                <a:spcPct val="0"/>
              </a:spcBef>
              <a:spcAft>
                <a:spcPct val="0"/>
              </a:spcAft>
              <a:defRPr sz="3600" b="1">
                <a:solidFill>
                  <a:srgbClr val="800000"/>
                </a:solidFill>
                <a:latin typeface="Arial" charset="0"/>
              </a:defRPr>
            </a:lvl7pPr>
            <a:lvl8pPr marL="1371600" algn="ctr" rtl="0" fontAlgn="base">
              <a:spcBef>
                <a:spcPct val="0"/>
              </a:spcBef>
              <a:spcAft>
                <a:spcPct val="0"/>
              </a:spcAft>
              <a:defRPr sz="3600" b="1">
                <a:solidFill>
                  <a:srgbClr val="800000"/>
                </a:solidFill>
                <a:latin typeface="Arial" charset="0"/>
              </a:defRPr>
            </a:lvl8pPr>
            <a:lvl9pPr marL="1828800" algn="ctr" rtl="0" fontAlgn="base">
              <a:spcBef>
                <a:spcPct val="0"/>
              </a:spcBef>
              <a:spcAft>
                <a:spcPct val="0"/>
              </a:spcAft>
              <a:defRPr sz="3600" b="1">
                <a:solidFill>
                  <a:srgbClr val="800000"/>
                </a:solidFill>
                <a:latin typeface="Arial" charset="0"/>
              </a:defRPr>
            </a:lvl9pPr>
          </a:lstStyle>
          <a:p>
            <a:pPr marL="0" marR="0" lvl="0" indent="0" defTabSz="914400" rtl="0" eaLnBrk="1" fontAlgn="base" latinLnBrk="0" hangingPunct="1">
              <a:lnSpc>
                <a:spcPct val="100000"/>
              </a:lnSpc>
              <a:spcBef>
                <a:spcPct val="0"/>
              </a:spcBef>
              <a:spcAft>
                <a:spcPct val="0"/>
              </a:spcAft>
              <a:buClrTx/>
              <a:buSzTx/>
              <a:buFontTx/>
              <a:buNone/>
              <a:tabLst/>
              <a:defRPr/>
            </a:pPr>
            <a:br>
              <a:rPr kumimoji="0" lang="en-US" sz="2000" b="1" i="0" u="none" strike="noStrike" kern="0" cap="none" spc="0" normalizeH="0" baseline="0" noProof="0" dirty="0">
                <a:ln>
                  <a:noFill/>
                </a:ln>
                <a:solidFill>
                  <a:srgbClr val="000000"/>
                </a:solidFill>
                <a:effectLst/>
                <a:uLnTx/>
                <a:uFillTx/>
                <a:latin typeface="Lucida Bright" panose="02040602050505020304" pitchFamily="18" charset="0"/>
                <a:ea typeface="+mj-ea"/>
                <a:cs typeface="+mj-cs"/>
              </a:rPr>
            </a:br>
            <a:br>
              <a:rPr kumimoji="0" lang="en-US" sz="2000" b="1" i="0" u="none" strike="noStrike" kern="0" cap="none" spc="0" normalizeH="0" baseline="0" noProof="0" dirty="0">
                <a:ln>
                  <a:noFill/>
                </a:ln>
                <a:solidFill>
                  <a:srgbClr val="800000"/>
                </a:solidFill>
                <a:effectLst/>
                <a:uLnTx/>
                <a:uFillTx/>
                <a:latin typeface="Arial"/>
                <a:ea typeface="+mj-ea"/>
                <a:cs typeface="+mj-cs"/>
              </a:rPr>
            </a:br>
            <a:r>
              <a:rPr kumimoji="0" lang="el-GR" sz="2000" b="1" i="0" u="none" strike="noStrike" kern="0" cap="none" spc="0" normalizeH="0" baseline="0" noProof="0" dirty="0">
                <a:ln>
                  <a:noFill/>
                </a:ln>
                <a:solidFill>
                  <a:srgbClr val="800000"/>
                </a:solidFill>
                <a:effectLst/>
                <a:uLnTx/>
                <a:uFillTx/>
                <a:latin typeface="Arial"/>
                <a:ea typeface="+mj-ea"/>
                <a:cs typeface="+mj-cs"/>
              </a:rPr>
              <a:t>Τίτλος Εργασίας:</a:t>
            </a:r>
          </a:p>
          <a:p>
            <a:pPr marL="0" marR="0" lvl="0" indent="0" defTabSz="914400" rtl="0" eaLnBrk="1" fontAlgn="base" latinLnBrk="0" hangingPunct="1">
              <a:lnSpc>
                <a:spcPct val="100000"/>
              </a:lnSpc>
              <a:spcBef>
                <a:spcPct val="0"/>
              </a:spcBef>
              <a:spcAft>
                <a:spcPct val="0"/>
              </a:spcAft>
              <a:buClrTx/>
              <a:buSzTx/>
              <a:buFontTx/>
              <a:buNone/>
              <a:tabLst/>
              <a:defRPr/>
            </a:pPr>
            <a:r>
              <a:rPr lang="en-US" sz="2000" kern="0" dirty="0">
                <a:latin typeface="Arial"/>
              </a:rPr>
              <a:t>Live</a:t>
            </a:r>
            <a:r>
              <a:rPr kumimoji="0" lang="en-US" sz="2000" b="1" i="0" u="none" strike="noStrike" kern="0" cap="none" spc="0" normalizeH="0" baseline="0" noProof="0" dirty="0">
                <a:ln>
                  <a:noFill/>
                </a:ln>
                <a:solidFill>
                  <a:srgbClr val="800000"/>
                </a:solidFill>
                <a:effectLst/>
                <a:uLnTx/>
                <a:uFillTx/>
                <a:latin typeface="Arial"/>
                <a:ea typeface="+mj-ea"/>
                <a:cs typeface="+mj-cs"/>
              </a:rPr>
              <a:t> Casino</a:t>
            </a:r>
            <a:br>
              <a:rPr kumimoji="0" lang="en-US" b="1" i="0" u="none" strike="noStrike" kern="0" cap="none" spc="0" normalizeH="0" baseline="0" noProof="0" dirty="0">
                <a:ln>
                  <a:noFill/>
                </a:ln>
                <a:solidFill>
                  <a:srgbClr val="3333CC">
                    <a:lumMod val="50000"/>
                  </a:srgbClr>
                </a:solidFill>
                <a:effectLst/>
                <a:uLnTx/>
                <a:uFillTx/>
                <a:latin typeface="Lucida Bright" panose="02040602050505020304" pitchFamily="18" charset="0"/>
                <a:ea typeface="+mj-ea"/>
                <a:cs typeface="+mj-cs"/>
              </a:rPr>
            </a:br>
            <a:endParaRPr kumimoji="0" lang="el-GR" sz="2000" b="1" i="0" u="none" strike="noStrike" kern="0" cap="none" spc="0" normalizeH="0" baseline="0" noProof="0" dirty="0">
              <a:ln>
                <a:noFill/>
              </a:ln>
              <a:solidFill>
                <a:srgbClr val="000000"/>
              </a:solidFill>
              <a:effectLst/>
              <a:uLnTx/>
              <a:uFillTx/>
              <a:latin typeface="Arial Black" pitchFamily="34" charset="0"/>
              <a:ea typeface="+mj-ea"/>
              <a:cs typeface="+mj-cs"/>
            </a:endParaRPr>
          </a:p>
        </p:txBody>
      </p:sp>
      <p:sp>
        <p:nvSpPr>
          <p:cNvPr id="7" name="TextBox 6">
            <a:extLst>
              <a:ext uri="{FF2B5EF4-FFF2-40B4-BE49-F238E27FC236}">
                <a16:creationId xmlns:a16="http://schemas.microsoft.com/office/drawing/2014/main" id="{EAFE2E89-00D6-4415-918E-99F554865DB7}"/>
              </a:ext>
            </a:extLst>
          </p:cNvPr>
          <p:cNvSpPr txBox="1"/>
          <p:nvPr/>
        </p:nvSpPr>
        <p:spPr>
          <a:xfrm>
            <a:off x="377034" y="4727745"/>
            <a:ext cx="2682145" cy="584775"/>
          </a:xfrm>
          <a:prstGeom prst="rect">
            <a:avLst/>
          </a:prstGeom>
          <a:noFill/>
        </p:spPr>
        <p:txBody>
          <a:bodyPr wrap="none" rtlCol="0">
            <a:spAutoFit/>
          </a:bodyPr>
          <a:lstStyle/>
          <a:p>
            <a:pPr algn="ctr" defTabSz="914400" fontAlgn="base">
              <a:spcBef>
                <a:spcPct val="0"/>
              </a:spcBef>
              <a:spcAft>
                <a:spcPct val="0"/>
              </a:spcAft>
            </a:pPr>
            <a:r>
              <a:rPr lang="el-GR" sz="1600" dirty="0">
                <a:solidFill>
                  <a:srgbClr val="000000"/>
                </a:solidFill>
                <a:latin typeface="Times New Roman" pitchFamily="18" charset="0"/>
              </a:rPr>
              <a:t>Χρονόπουλος Παναγιώτης</a:t>
            </a:r>
            <a:endParaRPr lang="en-US" sz="1600" dirty="0">
              <a:solidFill>
                <a:srgbClr val="000000"/>
              </a:solidFill>
              <a:latin typeface="Times New Roman" pitchFamily="18" charset="0"/>
            </a:endParaRPr>
          </a:p>
          <a:p>
            <a:pPr algn="ctr" defTabSz="914400" fontAlgn="base">
              <a:spcBef>
                <a:spcPct val="0"/>
              </a:spcBef>
              <a:spcAft>
                <a:spcPct val="0"/>
              </a:spcAft>
            </a:pPr>
            <a:r>
              <a:rPr lang="en-US" sz="1600" dirty="0">
                <a:solidFill>
                  <a:srgbClr val="000000"/>
                </a:solidFill>
                <a:latin typeface="Times New Roman" pitchFamily="18" charset="0"/>
              </a:rPr>
              <a:t>E-mail</a:t>
            </a:r>
            <a:r>
              <a:rPr lang="el-GR" sz="1600" dirty="0">
                <a:solidFill>
                  <a:srgbClr val="000000"/>
                </a:solidFill>
                <a:latin typeface="Times New Roman" pitchFamily="18" charset="0"/>
              </a:rPr>
              <a:t>: </a:t>
            </a:r>
            <a:r>
              <a:rPr lang="en-US" sz="1600" dirty="0">
                <a:solidFill>
                  <a:srgbClr val="000000"/>
                </a:solidFill>
                <a:latin typeface="Times New Roman" pitchFamily="18" charset="0"/>
              </a:rPr>
              <a:t>icsd15222@aegean.gr</a:t>
            </a:r>
            <a:endParaRPr lang="el-GR" sz="1600" dirty="0">
              <a:solidFill>
                <a:srgbClr val="000000"/>
              </a:solidFill>
              <a:latin typeface="Times New Roman" pitchFamily="18" charset="0"/>
            </a:endParaRPr>
          </a:p>
        </p:txBody>
      </p:sp>
      <p:sp>
        <p:nvSpPr>
          <p:cNvPr id="8" name="TextBox 7">
            <a:extLst>
              <a:ext uri="{FF2B5EF4-FFF2-40B4-BE49-F238E27FC236}">
                <a16:creationId xmlns:a16="http://schemas.microsoft.com/office/drawing/2014/main" id="{ADC8FCA4-569E-4C14-A8FC-0B0CFD549DA0}"/>
              </a:ext>
            </a:extLst>
          </p:cNvPr>
          <p:cNvSpPr txBox="1"/>
          <p:nvPr/>
        </p:nvSpPr>
        <p:spPr>
          <a:xfrm>
            <a:off x="377034" y="5453801"/>
            <a:ext cx="2682145" cy="584775"/>
          </a:xfrm>
          <a:prstGeom prst="rect">
            <a:avLst/>
          </a:prstGeom>
          <a:noFill/>
        </p:spPr>
        <p:txBody>
          <a:bodyPr wrap="none" rtlCol="0">
            <a:spAutoFit/>
          </a:bodyPr>
          <a:lstStyle/>
          <a:p>
            <a:pPr algn="ctr" defTabSz="914400" fontAlgn="base">
              <a:spcBef>
                <a:spcPct val="0"/>
              </a:spcBef>
              <a:spcAft>
                <a:spcPct val="0"/>
              </a:spcAft>
            </a:pPr>
            <a:r>
              <a:rPr lang="el-GR" sz="1600" dirty="0">
                <a:solidFill>
                  <a:srgbClr val="000000"/>
                </a:solidFill>
                <a:latin typeface="Times New Roman" pitchFamily="18" charset="0"/>
              </a:rPr>
              <a:t>Ριζόγιαννης Νικόλαος</a:t>
            </a:r>
            <a:endParaRPr lang="en-US" sz="1600" dirty="0">
              <a:solidFill>
                <a:srgbClr val="000000"/>
              </a:solidFill>
              <a:latin typeface="Times New Roman" pitchFamily="18" charset="0"/>
            </a:endParaRPr>
          </a:p>
          <a:p>
            <a:pPr algn="ctr" defTabSz="914400" fontAlgn="base">
              <a:spcBef>
                <a:spcPct val="0"/>
              </a:spcBef>
              <a:spcAft>
                <a:spcPct val="0"/>
              </a:spcAft>
            </a:pPr>
            <a:r>
              <a:rPr lang="en-US" sz="1600" dirty="0">
                <a:solidFill>
                  <a:srgbClr val="000000"/>
                </a:solidFill>
                <a:latin typeface="Times New Roman" pitchFamily="18" charset="0"/>
              </a:rPr>
              <a:t>E-mail</a:t>
            </a:r>
            <a:r>
              <a:rPr lang="el-GR" sz="1600" dirty="0">
                <a:solidFill>
                  <a:srgbClr val="000000"/>
                </a:solidFill>
                <a:latin typeface="Times New Roman" pitchFamily="18" charset="0"/>
              </a:rPr>
              <a:t>: </a:t>
            </a:r>
            <a:r>
              <a:rPr lang="en-US" sz="1600" dirty="0">
                <a:solidFill>
                  <a:srgbClr val="000000"/>
                </a:solidFill>
                <a:latin typeface="Times New Roman" pitchFamily="18" charset="0"/>
              </a:rPr>
              <a:t>icsd16165@aegean.gr</a:t>
            </a:r>
            <a:endParaRPr lang="el-GR" sz="1600" dirty="0">
              <a:solidFill>
                <a:srgbClr val="000000"/>
              </a:solidFill>
              <a:latin typeface="Times New Roman" pitchFamily="18" charset="0"/>
            </a:endParaRPr>
          </a:p>
        </p:txBody>
      </p:sp>
      <p:sp>
        <p:nvSpPr>
          <p:cNvPr id="9" name="TextBox 8">
            <a:extLst>
              <a:ext uri="{FF2B5EF4-FFF2-40B4-BE49-F238E27FC236}">
                <a16:creationId xmlns:a16="http://schemas.microsoft.com/office/drawing/2014/main" id="{1626F730-F24F-4A76-9D23-1FC1C769BF01}"/>
              </a:ext>
            </a:extLst>
          </p:cNvPr>
          <p:cNvSpPr txBox="1"/>
          <p:nvPr/>
        </p:nvSpPr>
        <p:spPr>
          <a:xfrm>
            <a:off x="382647" y="6179858"/>
            <a:ext cx="2670924" cy="584775"/>
          </a:xfrm>
          <a:prstGeom prst="rect">
            <a:avLst/>
          </a:prstGeom>
          <a:noFill/>
        </p:spPr>
        <p:txBody>
          <a:bodyPr wrap="none" rtlCol="0">
            <a:spAutoFit/>
          </a:bodyPr>
          <a:lstStyle/>
          <a:p>
            <a:pPr algn="ctr" defTabSz="914400" fontAlgn="base">
              <a:spcBef>
                <a:spcPct val="0"/>
              </a:spcBef>
              <a:spcAft>
                <a:spcPct val="0"/>
              </a:spcAft>
            </a:pPr>
            <a:r>
              <a:rPr lang="el-GR" sz="1600" dirty="0">
                <a:solidFill>
                  <a:srgbClr val="000000"/>
                </a:solidFill>
                <a:latin typeface="Times New Roman" pitchFamily="18" charset="0"/>
              </a:rPr>
              <a:t>Ιωαννίδης Αναστάσιος</a:t>
            </a:r>
            <a:endParaRPr lang="en-US" sz="1600" dirty="0">
              <a:solidFill>
                <a:srgbClr val="000000"/>
              </a:solidFill>
              <a:latin typeface="Times New Roman" pitchFamily="18" charset="0"/>
            </a:endParaRPr>
          </a:p>
          <a:p>
            <a:pPr algn="ctr" defTabSz="914400" fontAlgn="base">
              <a:spcBef>
                <a:spcPct val="0"/>
              </a:spcBef>
              <a:spcAft>
                <a:spcPct val="0"/>
              </a:spcAft>
            </a:pPr>
            <a:r>
              <a:rPr lang="en-US" sz="1600" dirty="0">
                <a:solidFill>
                  <a:srgbClr val="000000"/>
                </a:solidFill>
                <a:latin typeface="Times New Roman" pitchFamily="18" charset="0"/>
              </a:rPr>
              <a:t>E-mail</a:t>
            </a:r>
            <a:r>
              <a:rPr lang="el-GR" sz="1600" dirty="0">
                <a:solidFill>
                  <a:srgbClr val="000000"/>
                </a:solidFill>
                <a:latin typeface="Times New Roman" pitchFamily="18" charset="0"/>
              </a:rPr>
              <a:t>: </a:t>
            </a:r>
            <a:r>
              <a:rPr lang="en-US" sz="1600" dirty="0">
                <a:solidFill>
                  <a:srgbClr val="000000"/>
                </a:solidFill>
                <a:latin typeface="Times New Roman" pitchFamily="18" charset="0"/>
              </a:rPr>
              <a:t>icsd17061@aegean.gr</a:t>
            </a:r>
            <a:endParaRPr lang="el-GR" sz="1600" dirty="0">
              <a:solidFill>
                <a:srgbClr val="000000"/>
              </a:solidFill>
              <a:latin typeface="Times New Roman" pitchFamily="18" charset="0"/>
            </a:endParaRPr>
          </a:p>
        </p:txBody>
      </p:sp>
      <p:sp>
        <p:nvSpPr>
          <p:cNvPr id="10" name="TextBox 9">
            <a:extLst>
              <a:ext uri="{FF2B5EF4-FFF2-40B4-BE49-F238E27FC236}">
                <a16:creationId xmlns:a16="http://schemas.microsoft.com/office/drawing/2014/main" id="{E0A68DE3-5951-4CC0-8730-68FF177B01F2}"/>
              </a:ext>
            </a:extLst>
          </p:cNvPr>
          <p:cNvSpPr txBox="1"/>
          <p:nvPr/>
        </p:nvSpPr>
        <p:spPr>
          <a:xfrm>
            <a:off x="9987358" y="6488668"/>
            <a:ext cx="2204642" cy="369332"/>
          </a:xfrm>
          <a:prstGeom prst="rect">
            <a:avLst/>
          </a:prstGeom>
          <a:noFill/>
        </p:spPr>
        <p:txBody>
          <a:bodyPr wrap="none" rtlCol="0">
            <a:spAutoFit/>
          </a:bodyPr>
          <a:lstStyle/>
          <a:p>
            <a:r>
              <a:rPr lang="el-GR" dirty="0"/>
              <a:t>Εαρινό Εξάμηνο 2022</a:t>
            </a:r>
            <a:endParaRPr lang="en-US" dirty="0"/>
          </a:p>
        </p:txBody>
      </p:sp>
      <p:sp>
        <p:nvSpPr>
          <p:cNvPr id="11" name="TextBox 10">
            <a:extLst>
              <a:ext uri="{FF2B5EF4-FFF2-40B4-BE49-F238E27FC236}">
                <a16:creationId xmlns:a16="http://schemas.microsoft.com/office/drawing/2014/main" id="{989083D0-616C-4C6E-B095-B318C53423CB}"/>
              </a:ext>
            </a:extLst>
          </p:cNvPr>
          <p:cNvSpPr txBox="1"/>
          <p:nvPr/>
        </p:nvSpPr>
        <p:spPr>
          <a:xfrm>
            <a:off x="3162344" y="1287494"/>
            <a:ext cx="6822702" cy="954107"/>
          </a:xfrm>
          <a:prstGeom prst="rect">
            <a:avLst/>
          </a:prstGeom>
          <a:noFill/>
        </p:spPr>
        <p:txBody>
          <a:bodyPr wrap="none" rtlCol="0">
            <a:spAutoFit/>
          </a:bodyPr>
          <a:lstStyle/>
          <a:p>
            <a:r>
              <a:rPr lang="el-GR" sz="2800" b="1" kern="0" dirty="0">
                <a:solidFill>
                  <a:srgbClr val="800000"/>
                </a:solidFill>
                <a:latin typeface="Arial"/>
                <a:ea typeface="+mj-ea"/>
                <a:cs typeface="+mj-cs"/>
              </a:rPr>
              <a:t>Επικοινωνία Ανθρώπου - Υπολογιστή </a:t>
            </a:r>
            <a:endParaRPr lang="en-US" sz="2800" b="1" kern="0" dirty="0">
              <a:solidFill>
                <a:srgbClr val="800000"/>
              </a:solidFill>
              <a:latin typeface="Arial"/>
              <a:ea typeface="+mj-ea"/>
              <a:cs typeface="+mj-cs"/>
            </a:endParaRPr>
          </a:p>
          <a:p>
            <a:r>
              <a:rPr lang="el-GR" sz="2800" b="1" kern="0" dirty="0">
                <a:solidFill>
                  <a:srgbClr val="800000"/>
                </a:solidFill>
                <a:latin typeface="Arial"/>
                <a:ea typeface="+mj-ea"/>
                <a:cs typeface="+mj-cs"/>
              </a:rPr>
              <a:t>με Εφαρμογές στον Παγκόσμιο Ιστό</a:t>
            </a:r>
            <a:endParaRPr lang="en-US" sz="2800" b="1" kern="0" dirty="0">
              <a:solidFill>
                <a:srgbClr val="800000"/>
              </a:solidFill>
              <a:latin typeface="Arial"/>
              <a:ea typeface="+mj-ea"/>
              <a:cs typeface="+mj-cs"/>
            </a:endParaRPr>
          </a:p>
        </p:txBody>
      </p:sp>
    </p:spTree>
    <p:extLst>
      <p:ext uri="{BB962C8B-B14F-4D97-AF65-F5344CB8AC3E}">
        <p14:creationId xmlns:p14="http://schemas.microsoft.com/office/powerpoint/2010/main" val="20864827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C01F53E1-E6B8-45E2-A664-AB6547A4C268}"/>
              </a:ext>
            </a:extLst>
          </p:cNvPr>
          <p:cNvSpPr txBox="1">
            <a:spLocks/>
          </p:cNvSpPr>
          <p:nvPr/>
        </p:nvSpPr>
        <p:spPr bwMode="auto">
          <a:xfrm>
            <a:off x="128464" y="76200"/>
            <a:ext cx="12063536" cy="616496"/>
          </a:xfrm>
          <a:prstGeom prst="rect">
            <a:avLst/>
          </a:prstGeom>
          <a:noFill/>
          <a:ln w="9525">
            <a:noFill/>
            <a:miter lim="800000"/>
            <a:headEnd/>
            <a:tailEnd/>
          </a:ln>
          <a:effectLst/>
        </p:spPr>
        <p:txBody>
          <a:bodyPr vert="horz" wrap="square" lIns="92075" tIns="46038" rIns="92075" bIns="46038" numCol="1" anchor="ctr" anchorCtr="0" compatLnSpc="1">
            <a:prstTxWarp prst="textNoShape">
              <a:avLst/>
            </a:prstTxWarp>
          </a:bodyPr>
          <a:lstStyle>
            <a:lvl1pPr algn="ctr" rtl="0" fontAlgn="base">
              <a:spcBef>
                <a:spcPct val="0"/>
              </a:spcBef>
              <a:spcAft>
                <a:spcPct val="0"/>
              </a:spcAft>
              <a:defRPr sz="2400" b="1">
                <a:solidFill>
                  <a:srgbClr val="800000"/>
                </a:solidFill>
                <a:latin typeface="+mj-lt"/>
                <a:ea typeface="+mj-ea"/>
                <a:cs typeface="+mj-cs"/>
              </a:defRPr>
            </a:lvl1pPr>
            <a:lvl2pPr algn="ctr" rtl="0" fontAlgn="base">
              <a:spcBef>
                <a:spcPct val="0"/>
              </a:spcBef>
              <a:spcAft>
                <a:spcPct val="0"/>
              </a:spcAft>
              <a:defRPr sz="3600" b="1">
                <a:solidFill>
                  <a:srgbClr val="800000"/>
                </a:solidFill>
                <a:latin typeface="Arial" charset="0"/>
              </a:defRPr>
            </a:lvl2pPr>
            <a:lvl3pPr algn="ctr" rtl="0" fontAlgn="base">
              <a:spcBef>
                <a:spcPct val="0"/>
              </a:spcBef>
              <a:spcAft>
                <a:spcPct val="0"/>
              </a:spcAft>
              <a:defRPr sz="3600" b="1">
                <a:solidFill>
                  <a:srgbClr val="800000"/>
                </a:solidFill>
                <a:latin typeface="Arial" charset="0"/>
              </a:defRPr>
            </a:lvl3pPr>
            <a:lvl4pPr algn="ctr" rtl="0" fontAlgn="base">
              <a:spcBef>
                <a:spcPct val="0"/>
              </a:spcBef>
              <a:spcAft>
                <a:spcPct val="0"/>
              </a:spcAft>
              <a:defRPr sz="3600" b="1">
                <a:solidFill>
                  <a:srgbClr val="800000"/>
                </a:solidFill>
                <a:latin typeface="Arial" charset="0"/>
              </a:defRPr>
            </a:lvl4pPr>
            <a:lvl5pPr algn="ctr" rtl="0" fontAlgn="base">
              <a:spcBef>
                <a:spcPct val="0"/>
              </a:spcBef>
              <a:spcAft>
                <a:spcPct val="0"/>
              </a:spcAft>
              <a:defRPr sz="3600" b="1">
                <a:solidFill>
                  <a:srgbClr val="800000"/>
                </a:solidFill>
                <a:latin typeface="Arial" charset="0"/>
              </a:defRPr>
            </a:lvl5pPr>
            <a:lvl6pPr marL="457200" algn="ctr" rtl="0" fontAlgn="base">
              <a:spcBef>
                <a:spcPct val="0"/>
              </a:spcBef>
              <a:spcAft>
                <a:spcPct val="0"/>
              </a:spcAft>
              <a:defRPr sz="3600" b="1">
                <a:solidFill>
                  <a:srgbClr val="800000"/>
                </a:solidFill>
                <a:latin typeface="Arial" charset="0"/>
              </a:defRPr>
            </a:lvl6pPr>
            <a:lvl7pPr marL="914400" algn="ctr" rtl="0" fontAlgn="base">
              <a:spcBef>
                <a:spcPct val="0"/>
              </a:spcBef>
              <a:spcAft>
                <a:spcPct val="0"/>
              </a:spcAft>
              <a:defRPr sz="3600" b="1">
                <a:solidFill>
                  <a:srgbClr val="800000"/>
                </a:solidFill>
                <a:latin typeface="Arial" charset="0"/>
              </a:defRPr>
            </a:lvl7pPr>
            <a:lvl8pPr marL="1371600" algn="ctr" rtl="0" fontAlgn="base">
              <a:spcBef>
                <a:spcPct val="0"/>
              </a:spcBef>
              <a:spcAft>
                <a:spcPct val="0"/>
              </a:spcAft>
              <a:defRPr sz="3600" b="1">
                <a:solidFill>
                  <a:srgbClr val="800000"/>
                </a:solidFill>
                <a:latin typeface="Arial" charset="0"/>
              </a:defRPr>
            </a:lvl8pPr>
            <a:lvl9pPr marL="1828800" algn="ctr" rtl="0" fontAlgn="base">
              <a:spcBef>
                <a:spcPct val="0"/>
              </a:spcBef>
              <a:spcAft>
                <a:spcPct val="0"/>
              </a:spcAft>
              <a:defRPr sz="3600" b="1">
                <a:solidFill>
                  <a:srgbClr val="800000"/>
                </a:solidFill>
                <a:latin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l-GR" kern="0" dirty="0">
                <a:latin typeface="Arial" panose="020B0604020202020204" pitchFamily="34" charset="0"/>
                <a:cs typeface="Arial" panose="020B0604020202020204" pitchFamily="34" charset="0"/>
              </a:rPr>
              <a:t>Λειτουργικές και Μη-Λειτουργικές Απαιτήσεις(χωρίς διαχωρισμό)</a:t>
            </a:r>
            <a:endParaRPr kumimoji="0" lang="en-US" sz="4000" i="0" u="none" strike="noStrike" kern="0" cap="none" spc="0" normalizeH="0" baseline="0" noProof="0" dirty="0">
              <a:ln>
                <a:noFill/>
              </a:ln>
              <a:effectLst/>
              <a:uLnTx/>
              <a:uFillTx/>
              <a:latin typeface="Arial" panose="020B0604020202020204" pitchFamily="34" charset="0"/>
              <a:cs typeface="Arial" panose="020B0604020202020204" pitchFamily="34" charset="0"/>
            </a:endParaRPr>
          </a:p>
        </p:txBody>
      </p:sp>
      <p:sp>
        <p:nvSpPr>
          <p:cNvPr id="2" name="TextBox 1">
            <a:extLst>
              <a:ext uri="{FF2B5EF4-FFF2-40B4-BE49-F238E27FC236}">
                <a16:creationId xmlns:a16="http://schemas.microsoft.com/office/drawing/2014/main" id="{1EA8D763-6A81-4F1A-81FE-F66058C96B7A}"/>
              </a:ext>
            </a:extLst>
          </p:cNvPr>
          <p:cNvSpPr txBox="1"/>
          <p:nvPr/>
        </p:nvSpPr>
        <p:spPr>
          <a:xfrm>
            <a:off x="734892" y="992884"/>
            <a:ext cx="10722215" cy="4801314"/>
          </a:xfrm>
          <a:prstGeom prst="rect">
            <a:avLst/>
          </a:prstGeom>
          <a:noFill/>
        </p:spPr>
        <p:txBody>
          <a:bodyPr wrap="square" rtlCol="0">
            <a:spAutoFit/>
          </a:bodyPr>
          <a:lstStyle/>
          <a:p>
            <a:endParaRPr lang="el-GR" dirty="0"/>
          </a:p>
          <a:p>
            <a:pPr marL="285750" indent="-285750" algn="just">
              <a:buFont typeface="Arial" panose="020B0604020202020204" pitchFamily="34" charset="0"/>
              <a:buChar char="•"/>
            </a:pPr>
            <a:r>
              <a:rPr lang="el-GR" dirty="0"/>
              <a:t>Αναζήτηση παιχνιδιών και υπηρεσιών</a:t>
            </a:r>
            <a:r>
              <a:rPr lang="en-US" dirty="0"/>
              <a:t> </a:t>
            </a:r>
            <a:r>
              <a:rPr lang="el-GR" dirty="0"/>
              <a:t>με δυνατότητα φιλτραρίσματος.</a:t>
            </a:r>
          </a:p>
          <a:p>
            <a:pPr marL="285750" indent="-285750" algn="just">
              <a:buFont typeface="Arial" panose="020B0604020202020204" pitchFamily="34" charset="0"/>
              <a:buChar char="•"/>
            </a:pPr>
            <a:r>
              <a:rPr lang="el-GR" dirty="0"/>
              <a:t>Εμφάνιση στοιχείων επικοινωνίας και παροχή</a:t>
            </a:r>
            <a:r>
              <a:rPr lang="en-US" dirty="0"/>
              <a:t> live chat</a:t>
            </a:r>
            <a:r>
              <a:rPr lang="el-GR" dirty="0"/>
              <a:t> για οποιαδήποτε θεματολογία.</a:t>
            </a:r>
          </a:p>
          <a:p>
            <a:pPr marL="285750" indent="-285750" algn="just">
              <a:buFont typeface="Arial" panose="020B0604020202020204" pitchFamily="34" charset="0"/>
              <a:buChar char="•"/>
            </a:pPr>
            <a:r>
              <a:rPr lang="el-GR" dirty="0"/>
              <a:t>Δυνατότητα συμμετοχής σε </a:t>
            </a:r>
            <a:r>
              <a:rPr lang="en-US" dirty="0"/>
              <a:t>missions</a:t>
            </a:r>
            <a:r>
              <a:rPr lang="el-GR" dirty="0"/>
              <a:t> και </a:t>
            </a:r>
            <a:r>
              <a:rPr lang="en-US" dirty="0"/>
              <a:t>events</a:t>
            </a:r>
            <a:r>
              <a:rPr lang="el-GR" dirty="0"/>
              <a:t> σχετικά με στοιχηματισμό αθλητικών αγώνων</a:t>
            </a:r>
            <a:r>
              <a:rPr lang="en-US" dirty="0"/>
              <a:t> </a:t>
            </a:r>
            <a:r>
              <a:rPr lang="el-GR" dirty="0"/>
              <a:t>, παιχνιδιών τύπου </a:t>
            </a:r>
            <a:r>
              <a:rPr lang="en-US" dirty="0"/>
              <a:t>slots</a:t>
            </a:r>
            <a:r>
              <a:rPr lang="el-GR" dirty="0"/>
              <a:t> αλλά και παιχνιδιών της κατηγορίας </a:t>
            </a:r>
            <a:r>
              <a:rPr lang="en-US" dirty="0"/>
              <a:t>Live Casino.</a:t>
            </a:r>
          </a:p>
          <a:p>
            <a:pPr marL="285750" indent="-285750" algn="just">
              <a:buFont typeface="Arial" panose="020B0604020202020204" pitchFamily="34" charset="0"/>
              <a:buChar char="•"/>
            </a:pPr>
            <a:r>
              <a:rPr lang="el-GR" dirty="0"/>
              <a:t>Δυνατότητα στον χρήστη ορισμού ορίων κατάθεσης</a:t>
            </a:r>
            <a:r>
              <a:rPr lang="en-US" dirty="0"/>
              <a:t> </a:t>
            </a:r>
            <a:r>
              <a:rPr lang="el-GR" dirty="0"/>
              <a:t>, πονταρίσματος και απώλειας χρημάτων.</a:t>
            </a:r>
          </a:p>
          <a:p>
            <a:pPr marL="285750" indent="-285750" algn="just">
              <a:buFont typeface="Arial" panose="020B0604020202020204" pitchFamily="34" charset="0"/>
              <a:buChar char="•"/>
            </a:pPr>
            <a:r>
              <a:rPr lang="el-GR" dirty="0"/>
              <a:t>Περιγραφή παιχνιδιού και αποδόσεων.</a:t>
            </a:r>
          </a:p>
          <a:p>
            <a:pPr marL="285750" indent="-285750" algn="just">
              <a:buFont typeface="Arial" panose="020B0604020202020204" pitchFamily="34" charset="0"/>
              <a:buChar char="•"/>
            </a:pPr>
            <a:r>
              <a:rPr lang="el-GR" dirty="0"/>
              <a:t>Ανάληψη – Κατάθεση χρημάτων.</a:t>
            </a:r>
          </a:p>
          <a:p>
            <a:pPr marL="285750" indent="-285750" algn="just">
              <a:buFont typeface="Arial" panose="020B0604020202020204" pitchFamily="34" charset="0"/>
              <a:buChar char="•"/>
            </a:pPr>
            <a:r>
              <a:rPr lang="el-GR" dirty="0"/>
              <a:t>Δυνατότητα ακύρωσης ανάληψης εντός μικρού χρονικού ορίου</a:t>
            </a:r>
            <a:r>
              <a:rPr lang="en-US" dirty="0"/>
              <a:t>.</a:t>
            </a:r>
            <a:endParaRPr lang="el-GR" dirty="0"/>
          </a:p>
          <a:p>
            <a:pPr marL="285750" indent="-285750" algn="just">
              <a:buFont typeface="Arial" panose="020B0604020202020204" pitchFamily="34" charset="0"/>
              <a:buChar char="•"/>
            </a:pPr>
            <a:r>
              <a:rPr lang="el-GR" dirty="0"/>
              <a:t>Δυνατότητα αποθήκευσης στοιχηματικού δελτίου για μελλοντικό ποντάρισμα.</a:t>
            </a:r>
          </a:p>
          <a:p>
            <a:pPr marL="285750" indent="-285750" algn="just">
              <a:buFont typeface="Arial" panose="020B0604020202020204" pitchFamily="34" charset="0"/>
              <a:buChar char="•"/>
            </a:pPr>
            <a:r>
              <a:rPr lang="el-GR" dirty="0"/>
              <a:t>Δυνατότητα προώθησης στοιχηματικού δελτίου σε άλλους χρήστες.</a:t>
            </a:r>
          </a:p>
          <a:p>
            <a:pPr marL="285750" indent="-285750" algn="just">
              <a:buFont typeface="Arial" panose="020B0604020202020204" pitchFamily="34" charset="0"/>
              <a:buChar char="•"/>
            </a:pPr>
            <a:r>
              <a:rPr lang="el-GR" dirty="0"/>
              <a:t>Δυνατότητα αποσύνδεσης οποιαδήποτε στιγμή</a:t>
            </a:r>
            <a:r>
              <a:rPr lang="en-US" dirty="0"/>
              <a:t>.</a:t>
            </a:r>
          </a:p>
          <a:p>
            <a:pPr marL="285750" indent="-285750" algn="just">
              <a:buFont typeface="Arial" panose="020B0604020202020204" pitchFamily="34" charset="0"/>
              <a:buChar char="•"/>
            </a:pPr>
            <a:r>
              <a:rPr lang="el-GR" dirty="0"/>
              <a:t>Δυνατότητα μετατροπής χρηματικού ποσού σε κρυπτονομίσματα και το αντίστροφο.</a:t>
            </a:r>
          </a:p>
          <a:p>
            <a:pPr marL="285750" indent="-285750" algn="just">
              <a:buFont typeface="Arial" panose="020B0604020202020204" pitchFamily="34" charset="0"/>
              <a:buChar char="•"/>
            </a:pPr>
            <a:r>
              <a:rPr lang="el-GR" dirty="0"/>
              <a:t>Δυνατότητα διαχωρισμού της οθόνης σε μικρότερες για τον ταυτόχρονο πονταρισμό σε πάνω από ένα παιχνίδι</a:t>
            </a:r>
            <a:r>
              <a:rPr lang="en-US" dirty="0"/>
              <a:t>.</a:t>
            </a:r>
            <a:endParaRPr lang="el-GR" dirty="0"/>
          </a:p>
          <a:p>
            <a:pPr marL="285750" indent="-285750" algn="just">
              <a:buFont typeface="Arial" panose="020B0604020202020204" pitchFamily="34" charset="0"/>
              <a:buChar char="•"/>
            </a:pPr>
            <a:r>
              <a:rPr lang="el-GR" dirty="0"/>
              <a:t>Δυνατότητα αλλαγής ρυθμίσεων σχετικά με τον ήχο και το βίντεο</a:t>
            </a:r>
            <a:r>
              <a:rPr lang="en-US" dirty="0"/>
              <a:t>.</a:t>
            </a:r>
            <a:endParaRPr lang="el-GR" dirty="0"/>
          </a:p>
          <a:p>
            <a:pPr algn="just"/>
            <a:endParaRPr lang="el-GR" dirty="0"/>
          </a:p>
        </p:txBody>
      </p:sp>
    </p:spTree>
    <p:extLst>
      <p:ext uri="{BB962C8B-B14F-4D97-AF65-F5344CB8AC3E}">
        <p14:creationId xmlns:p14="http://schemas.microsoft.com/office/powerpoint/2010/main" val="20258255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C01F53E1-E6B8-45E2-A664-AB6547A4C268}"/>
              </a:ext>
            </a:extLst>
          </p:cNvPr>
          <p:cNvSpPr txBox="1">
            <a:spLocks/>
          </p:cNvSpPr>
          <p:nvPr/>
        </p:nvSpPr>
        <p:spPr bwMode="auto">
          <a:xfrm>
            <a:off x="128464" y="76200"/>
            <a:ext cx="12063536" cy="616496"/>
          </a:xfrm>
          <a:prstGeom prst="rect">
            <a:avLst/>
          </a:prstGeom>
          <a:noFill/>
          <a:ln w="9525">
            <a:noFill/>
            <a:miter lim="800000"/>
            <a:headEnd/>
            <a:tailEnd/>
          </a:ln>
          <a:effectLst/>
        </p:spPr>
        <p:txBody>
          <a:bodyPr vert="horz" wrap="square" lIns="92075" tIns="46038" rIns="92075" bIns="46038" numCol="1" anchor="ctr" anchorCtr="0" compatLnSpc="1">
            <a:prstTxWarp prst="textNoShape">
              <a:avLst/>
            </a:prstTxWarp>
          </a:bodyPr>
          <a:lstStyle>
            <a:lvl1pPr algn="ctr" rtl="0" fontAlgn="base">
              <a:spcBef>
                <a:spcPct val="0"/>
              </a:spcBef>
              <a:spcAft>
                <a:spcPct val="0"/>
              </a:spcAft>
              <a:defRPr sz="2400" b="1">
                <a:solidFill>
                  <a:srgbClr val="800000"/>
                </a:solidFill>
                <a:latin typeface="+mj-lt"/>
                <a:ea typeface="+mj-ea"/>
                <a:cs typeface="+mj-cs"/>
              </a:defRPr>
            </a:lvl1pPr>
            <a:lvl2pPr algn="ctr" rtl="0" fontAlgn="base">
              <a:spcBef>
                <a:spcPct val="0"/>
              </a:spcBef>
              <a:spcAft>
                <a:spcPct val="0"/>
              </a:spcAft>
              <a:defRPr sz="3600" b="1">
                <a:solidFill>
                  <a:srgbClr val="800000"/>
                </a:solidFill>
                <a:latin typeface="Arial" charset="0"/>
              </a:defRPr>
            </a:lvl2pPr>
            <a:lvl3pPr algn="ctr" rtl="0" fontAlgn="base">
              <a:spcBef>
                <a:spcPct val="0"/>
              </a:spcBef>
              <a:spcAft>
                <a:spcPct val="0"/>
              </a:spcAft>
              <a:defRPr sz="3600" b="1">
                <a:solidFill>
                  <a:srgbClr val="800000"/>
                </a:solidFill>
                <a:latin typeface="Arial" charset="0"/>
              </a:defRPr>
            </a:lvl3pPr>
            <a:lvl4pPr algn="ctr" rtl="0" fontAlgn="base">
              <a:spcBef>
                <a:spcPct val="0"/>
              </a:spcBef>
              <a:spcAft>
                <a:spcPct val="0"/>
              </a:spcAft>
              <a:defRPr sz="3600" b="1">
                <a:solidFill>
                  <a:srgbClr val="800000"/>
                </a:solidFill>
                <a:latin typeface="Arial" charset="0"/>
              </a:defRPr>
            </a:lvl4pPr>
            <a:lvl5pPr algn="ctr" rtl="0" fontAlgn="base">
              <a:spcBef>
                <a:spcPct val="0"/>
              </a:spcBef>
              <a:spcAft>
                <a:spcPct val="0"/>
              </a:spcAft>
              <a:defRPr sz="3600" b="1">
                <a:solidFill>
                  <a:srgbClr val="800000"/>
                </a:solidFill>
                <a:latin typeface="Arial" charset="0"/>
              </a:defRPr>
            </a:lvl5pPr>
            <a:lvl6pPr marL="457200" algn="ctr" rtl="0" fontAlgn="base">
              <a:spcBef>
                <a:spcPct val="0"/>
              </a:spcBef>
              <a:spcAft>
                <a:spcPct val="0"/>
              </a:spcAft>
              <a:defRPr sz="3600" b="1">
                <a:solidFill>
                  <a:srgbClr val="800000"/>
                </a:solidFill>
                <a:latin typeface="Arial" charset="0"/>
              </a:defRPr>
            </a:lvl6pPr>
            <a:lvl7pPr marL="914400" algn="ctr" rtl="0" fontAlgn="base">
              <a:spcBef>
                <a:spcPct val="0"/>
              </a:spcBef>
              <a:spcAft>
                <a:spcPct val="0"/>
              </a:spcAft>
              <a:defRPr sz="3600" b="1">
                <a:solidFill>
                  <a:srgbClr val="800000"/>
                </a:solidFill>
                <a:latin typeface="Arial" charset="0"/>
              </a:defRPr>
            </a:lvl7pPr>
            <a:lvl8pPr marL="1371600" algn="ctr" rtl="0" fontAlgn="base">
              <a:spcBef>
                <a:spcPct val="0"/>
              </a:spcBef>
              <a:spcAft>
                <a:spcPct val="0"/>
              </a:spcAft>
              <a:defRPr sz="3600" b="1">
                <a:solidFill>
                  <a:srgbClr val="800000"/>
                </a:solidFill>
                <a:latin typeface="Arial" charset="0"/>
              </a:defRPr>
            </a:lvl8pPr>
            <a:lvl9pPr marL="1828800" algn="ctr" rtl="0" fontAlgn="base">
              <a:spcBef>
                <a:spcPct val="0"/>
              </a:spcBef>
              <a:spcAft>
                <a:spcPct val="0"/>
              </a:spcAft>
              <a:defRPr sz="3600" b="1">
                <a:solidFill>
                  <a:srgbClr val="800000"/>
                </a:solidFill>
                <a:latin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l-GR" kern="0" dirty="0">
                <a:latin typeface="Arial" panose="020B0604020202020204" pitchFamily="34" charset="0"/>
                <a:cs typeface="Arial" panose="020B0604020202020204" pitchFamily="34" charset="0"/>
              </a:rPr>
              <a:t>Λειτουργικές και Μη-Λειτουργικές Απαιτήσεις</a:t>
            </a:r>
            <a:endParaRPr kumimoji="0" lang="en-US" sz="3200" i="0" u="none" strike="noStrike" kern="0" cap="none" spc="0" normalizeH="0" baseline="0" noProof="0" dirty="0">
              <a:ln>
                <a:noFill/>
              </a:ln>
              <a:effectLst/>
              <a:uLnTx/>
              <a:uFillTx/>
              <a:latin typeface="Arial" panose="020B0604020202020204" pitchFamily="34" charset="0"/>
              <a:cs typeface="Arial" panose="020B0604020202020204" pitchFamily="34" charset="0"/>
            </a:endParaRPr>
          </a:p>
        </p:txBody>
      </p:sp>
      <p:sp>
        <p:nvSpPr>
          <p:cNvPr id="2" name="TextBox 1">
            <a:extLst>
              <a:ext uri="{FF2B5EF4-FFF2-40B4-BE49-F238E27FC236}">
                <a16:creationId xmlns:a16="http://schemas.microsoft.com/office/drawing/2014/main" id="{1EA8D763-6A81-4F1A-81FE-F66058C96B7A}"/>
              </a:ext>
            </a:extLst>
          </p:cNvPr>
          <p:cNvSpPr txBox="1"/>
          <p:nvPr/>
        </p:nvSpPr>
        <p:spPr>
          <a:xfrm>
            <a:off x="845389" y="1518249"/>
            <a:ext cx="10211301" cy="4801314"/>
          </a:xfrm>
          <a:prstGeom prst="rect">
            <a:avLst/>
          </a:prstGeom>
          <a:noFill/>
        </p:spPr>
        <p:txBody>
          <a:bodyPr wrap="square" rtlCol="0">
            <a:spAutoFit/>
          </a:bodyPr>
          <a:lstStyle/>
          <a:p>
            <a:pPr marL="285750" indent="-285750" algn="just">
              <a:buFont typeface="Arial" panose="020B0604020202020204" pitchFamily="34" charset="0"/>
              <a:buChar char="•"/>
            </a:pPr>
            <a:r>
              <a:rPr lang="el-GR" dirty="0"/>
              <a:t>Εγγραφή κάνοντας ταυτοχρόνως μερική ταυτοποίηση του χρήστη</a:t>
            </a:r>
            <a:r>
              <a:rPr lang="en-US" dirty="0"/>
              <a:t>.</a:t>
            </a:r>
            <a:endParaRPr lang="el-GR" dirty="0"/>
          </a:p>
          <a:p>
            <a:pPr marL="285750" indent="-285750" algn="just">
              <a:buFont typeface="Arial" panose="020B0604020202020204" pitchFamily="34" charset="0"/>
              <a:buChar char="•"/>
            </a:pPr>
            <a:r>
              <a:rPr lang="el-GR" dirty="0"/>
              <a:t>Παροχή δυνατότητας γραπτής επικοινωνίας με τον γκρουπιέρη</a:t>
            </a:r>
            <a:r>
              <a:rPr lang="en-US" dirty="0"/>
              <a:t> ,</a:t>
            </a:r>
            <a:r>
              <a:rPr lang="el-GR" dirty="0"/>
              <a:t> σε κοινό </a:t>
            </a:r>
            <a:r>
              <a:rPr lang="en-US" dirty="0"/>
              <a:t>chat</a:t>
            </a:r>
            <a:r>
              <a:rPr lang="el-GR" dirty="0"/>
              <a:t> με τους υπόλοιπους παίχτες.</a:t>
            </a:r>
            <a:endParaRPr lang="el-GR" b="1" dirty="0"/>
          </a:p>
          <a:p>
            <a:pPr marL="285750" indent="-285750" algn="just">
              <a:buFont typeface="Arial" panose="020B0604020202020204" pitchFamily="34" charset="0"/>
              <a:buChar char="•"/>
            </a:pPr>
            <a:r>
              <a:rPr lang="el-GR" dirty="0"/>
              <a:t>Διασφάλιση ασφάλειας των προσωπικών πληροφοριών του χρήστη.</a:t>
            </a:r>
            <a:endParaRPr lang="en-US" dirty="0"/>
          </a:p>
          <a:p>
            <a:pPr marL="285750" indent="-285750" algn="just">
              <a:buFont typeface="Arial" panose="020B0604020202020204" pitchFamily="34" charset="0"/>
              <a:buChar char="•"/>
            </a:pPr>
            <a:r>
              <a:rPr lang="el-GR" dirty="0"/>
              <a:t>Παροχή λογικού χρονικού περιθωρίου για πλήρη ταυτοποίηση και την παροχή ποικίλλων μεθόδων ταυτοποίησης.</a:t>
            </a:r>
          </a:p>
          <a:p>
            <a:pPr marL="285750" indent="-285750" algn="just">
              <a:buFont typeface="Arial" panose="020B0604020202020204" pitchFamily="34" charset="0"/>
              <a:buChar char="•"/>
            </a:pPr>
            <a:r>
              <a:rPr lang="el-GR" dirty="0"/>
              <a:t>Λειτουργία του καζίνο 24 ώρες το 24ωρο και 365 μέρες τον χρόνο.</a:t>
            </a:r>
          </a:p>
          <a:p>
            <a:pPr marL="285750" indent="-285750" algn="just">
              <a:buFont typeface="Arial" panose="020B0604020202020204" pitchFamily="34" charset="0"/>
              <a:buChar char="•"/>
            </a:pPr>
            <a:r>
              <a:rPr lang="el-GR" dirty="0"/>
              <a:t>Την δυνατότητα κατάθεσης</a:t>
            </a:r>
            <a:r>
              <a:rPr lang="en-US" dirty="0"/>
              <a:t> </a:t>
            </a:r>
            <a:r>
              <a:rPr lang="el-GR" dirty="0"/>
              <a:t>, αλλά και πονταρίσματος σε κάθε κατηγορία ακόμα και πριν την πλήρη ταυτοποίηση χωρίς όμως την δυνατότητα ανάληψης.</a:t>
            </a:r>
            <a:endParaRPr lang="en-US" dirty="0"/>
          </a:p>
          <a:p>
            <a:pPr marL="285750" indent="-285750" algn="just">
              <a:buFont typeface="Arial" panose="020B0604020202020204" pitchFamily="34" charset="0"/>
              <a:buChar char="•"/>
            </a:pPr>
            <a:r>
              <a:rPr lang="el-GR" dirty="0"/>
              <a:t>Το σύστημα θα πρέπει να χορηγεί ένα μοναδικό αναγνωριστικό για κάθε χρήστη</a:t>
            </a:r>
            <a:r>
              <a:rPr lang="en-US" dirty="0"/>
              <a:t> </a:t>
            </a:r>
            <a:r>
              <a:rPr lang="el-GR" dirty="0"/>
              <a:t>, τραπέζι</a:t>
            </a:r>
            <a:r>
              <a:rPr lang="en-US" dirty="0"/>
              <a:t> </a:t>
            </a:r>
            <a:r>
              <a:rPr lang="el-GR" dirty="0"/>
              <a:t>, γύρο παιχνιδιού και κάθε διαδικασία σχετική με χρηματικές ροές.</a:t>
            </a:r>
            <a:endParaRPr lang="en-US" dirty="0"/>
          </a:p>
          <a:p>
            <a:pPr marL="285750" indent="-285750" algn="just">
              <a:buFont typeface="Arial" panose="020B0604020202020204" pitchFamily="34" charset="0"/>
              <a:buChar char="•"/>
            </a:pPr>
            <a:r>
              <a:rPr lang="el-GR" dirty="0"/>
              <a:t>Αποτροπή εισόδου σε συγκεκριμένα τραπέζια εάν το χρηματικό ποσό του χρήστη είναι κατώτερο του ελαχίστου ορίου πονταρίσματος</a:t>
            </a:r>
            <a:r>
              <a:rPr lang="en-US" dirty="0"/>
              <a:t>.</a:t>
            </a:r>
          </a:p>
          <a:p>
            <a:pPr marL="285750" indent="-285750" algn="just">
              <a:buFont typeface="Arial" panose="020B0604020202020204" pitchFamily="34" charset="0"/>
              <a:buChar char="•"/>
            </a:pPr>
            <a:r>
              <a:rPr lang="el-GR" dirty="0"/>
              <a:t>Σε περίπτωση αδράνειας του χρήστη σε ένα τραπέζι πονταρίσματος για συγκεκριμένο αριθμό παρτίδων, το σύστημα θα «σηκώνει» τον παίχτη από το τραπέζι και θα του εμφανίζει το σχετικό μήνυμα.</a:t>
            </a:r>
          </a:p>
          <a:p>
            <a:pPr marL="285750" indent="-285750" algn="just">
              <a:buFont typeface="Arial" panose="020B0604020202020204" pitchFamily="34" charset="0"/>
              <a:buChar char="•"/>
            </a:pPr>
            <a:endParaRPr lang="el-GR" dirty="0"/>
          </a:p>
        </p:txBody>
      </p:sp>
    </p:spTree>
    <p:extLst>
      <p:ext uri="{BB962C8B-B14F-4D97-AF65-F5344CB8AC3E}">
        <p14:creationId xmlns:p14="http://schemas.microsoft.com/office/powerpoint/2010/main" val="25241574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C01F53E1-E6B8-45E2-A664-AB6547A4C268}"/>
              </a:ext>
            </a:extLst>
          </p:cNvPr>
          <p:cNvSpPr txBox="1">
            <a:spLocks/>
          </p:cNvSpPr>
          <p:nvPr/>
        </p:nvSpPr>
        <p:spPr bwMode="auto">
          <a:xfrm>
            <a:off x="128464" y="76200"/>
            <a:ext cx="12063536" cy="616496"/>
          </a:xfrm>
          <a:prstGeom prst="rect">
            <a:avLst/>
          </a:prstGeom>
          <a:noFill/>
          <a:ln w="9525">
            <a:noFill/>
            <a:miter lim="800000"/>
            <a:headEnd/>
            <a:tailEnd/>
          </a:ln>
          <a:effectLst/>
        </p:spPr>
        <p:txBody>
          <a:bodyPr vert="horz" wrap="square" lIns="92075" tIns="46038" rIns="92075" bIns="46038" numCol="1" anchor="ctr" anchorCtr="0" compatLnSpc="1">
            <a:prstTxWarp prst="textNoShape">
              <a:avLst/>
            </a:prstTxWarp>
          </a:bodyPr>
          <a:lstStyle>
            <a:lvl1pPr algn="ctr" rtl="0" fontAlgn="base">
              <a:spcBef>
                <a:spcPct val="0"/>
              </a:spcBef>
              <a:spcAft>
                <a:spcPct val="0"/>
              </a:spcAft>
              <a:defRPr sz="2400" b="1">
                <a:solidFill>
                  <a:srgbClr val="800000"/>
                </a:solidFill>
                <a:latin typeface="+mj-lt"/>
                <a:ea typeface="+mj-ea"/>
                <a:cs typeface="+mj-cs"/>
              </a:defRPr>
            </a:lvl1pPr>
            <a:lvl2pPr algn="ctr" rtl="0" fontAlgn="base">
              <a:spcBef>
                <a:spcPct val="0"/>
              </a:spcBef>
              <a:spcAft>
                <a:spcPct val="0"/>
              </a:spcAft>
              <a:defRPr sz="3600" b="1">
                <a:solidFill>
                  <a:srgbClr val="800000"/>
                </a:solidFill>
                <a:latin typeface="Arial" charset="0"/>
              </a:defRPr>
            </a:lvl2pPr>
            <a:lvl3pPr algn="ctr" rtl="0" fontAlgn="base">
              <a:spcBef>
                <a:spcPct val="0"/>
              </a:spcBef>
              <a:spcAft>
                <a:spcPct val="0"/>
              </a:spcAft>
              <a:defRPr sz="3600" b="1">
                <a:solidFill>
                  <a:srgbClr val="800000"/>
                </a:solidFill>
                <a:latin typeface="Arial" charset="0"/>
              </a:defRPr>
            </a:lvl3pPr>
            <a:lvl4pPr algn="ctr" rtl="0" fontAlgn="base">
              <a:spcBef>
                <a:spcPct val="0"/>
              </a:spcBef>
              <a:spcAft>
                <a:spcPct val="0"/>
              </a:spcAft>
              <a:defRPr sz="3600" b="1">
                <a:solidFill>
                  <a:srgbClr val="800000"/>
                </a:solidFill>
                <a:latin typeface="Arial" charset="0"/>
              </a:defRPr>
            </a:lvl4pPr>
            <a:lvl5pPr algn="ctr" rtl="0" fontAlgn="base">
              <a:spcBef>
                <a:spcPct val="0"/>
              </a:spcBef>
              <a:spcAft>
                <a:spcPct val="0"/>
              </a:spcAft>
              <a:defRPr sz="3600" b="1">
                <a:solidFill>
                  <a:srgbClr val="800000"/>
                </a:solidFill>
                <a:latin typeface="Arial" charset="0"/>
              </a:defRPr>
            </a:lvl5pPr>
            <a:lvl6pPr marL="457200" algn="ctr" rtl="0" fontAlgn="base">
              <a:spcBef>
                <a:spcPct val="0"/>
              </a:spcBef>
              <a:spcAft>
                <a:spcPct val="0"/>
              </a:spcAft>
              <a:defRPr sz="3600" b="1">
                <a:solidFill>
                  <a:srgbClr val="800000"/>
                </a:solidFill>
                <a:latin typeface="Arial" charset="0"/>
              </a:defRPr>
            </a:lvl6pPr>
            <a:lvl7pPr marL="914400" algn="ctr" rtl="0" fontAlgn="base">
              <a:spcBef>
                <a:spcPct val="0"/>
              </a:spcBef>
              <a:spcAft>
                <a:spcPct val="0"/>
              </a:spcAft>
              <a:defRPr sz="3600" b="1">
                <a:solidFill>
                  <a:srgbClr val="800000"/>
                </a:solidFill>
                <a:latin typeface="Arial" charset="0"/>
              </a:defRPr>
            </a:lvl7pPr>
            <a:lvl8pPr marL="1371600" algn="ctr" rtl="0" fontAlgn="base">
              <a:spcBef>
                <a:spcPct val="0"/>
              </a:spcBef>
              <a:spcAft>
                <a:spcPct val="0"/>
              </a:spcAft>
              <a:defRPr sz="3600" b="1">
                <a:solidFill>
                  <a:srgbClr val="800000"/>
                </a:solidFill>
                <a:latin typeface="Arial" charset="0"/>
              </a:defRPr>
            </a:lvl8pPr>
            <a:lvl9pPr marL="1828800" algn="ctr" rtl="0" fontAlgn="base">
              <a:spcBef>
                <a:spcPct val="0"/>
              </a:spcBef>
              <a:spcAft>
                <a:spcPct val="0"/>
              </a:spcAft>
              <a:defRPr sz="3600" b="1">
                <a:solidFill>
                  <a:srgbClr val="800000"/>
                </a:solidFill>
                <a:latin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l-GR" kern="0" dirty="0">
                <a:latin typeface="Arial" panose="020B0604020202020204" pitchFamily="34" charset="0"/>
                <a:cs typeface="Arial" panose="020B0604020202020204" pitchFamily="34" charset="0"/>
              </a:rPr>
              <a:t>Λειτουργικές και Μη-Λειτουργικές Απαιτήσεις</a:t>
            </a:r>
            <a:endParaRPr kumimoji="0" lang="en-US" sz="3200" i="0" u="none" strike="noStrike" kern="0" cap="none" spc="0" normalizeH="0" baseline="0" noProof="0" dirty="0">
              <a:ln>
                <a:noFill/>
              </a:ln>
              <a:effectLst/>
              <a:uLnTx/>
              <a:uFillTx/>
              <a:latin typeface="Arial" panose="020B0604020202020204" pitchFamily="34" charset="0"/>
              <a:cs typeface="Arial" panose="020B0604020202020204" pitchFamily="34" charset="0"/>
            </a:endParaRPr>
          </a:p>
        </p:txBody>
      </p:sp>
      <p:sp>
        <p:nvSpPr>
          <p:cNvPr id="2" name="TextBox 1">
            <a:extLst>
              <a:ext uri="{FF2B5EF4-FFF2-40B4-BE49-F238E27FC236}">
                <a16:creationId xmlns:a16="http://schemas.microsoft.com/office/drawing/2014/main" id="{1EA8D763-6A81-4F1A-81FE-F66058C96B7A}"/>
              </a:ext>
            </a:extLst>
          </p:cNvPr>
          <p:cNvSpPr txBox="1"/>
          <p:nvPr/>
        </p:nvSpPr>
        <p:spPr>
          <a:xfrm>
            <a:off x="845389" y="1518249"/>
            <a:ext cx="10211301" cy="3970318"/>
          </a:xfrm>
          <a:prstGeom prst="rect">
            <a:avLst/>
          </a:prstGeom>
          <a:noFill/>
        </p:spPr>
        <p:txBody>
          <a:bodyPr wrap="square" rtlCol="0">
            <a:spAutoFit/>
          </a:bodyPr>
          <a:lstStyle/>
          <a:p>
            <a:pPr marL="285750" indent="-285750" algn="just">
              <a:buFont typeface="Arial" panose="020B0604020202020204" pitchFamily="34" charset="0"/>
              <a:buChar char="•"/>
            </a:pPr>
            <a:r>
              <a:rPr lang="el-GR" dirty="0"/>
              <a:t>Καταγραφή ιστορικού πονταρισμάτων για πρόληψη σε περίπτωση διακοπής της σύνδεσης στο διαδίκτυο του χρήστη. Με την επανασύνδεση του χρήστη θα εμφανίζεται σχετικό μήνυμα που αφορά το τελευταίο του ποντάρισμα.</a:t>
            </a:r>
            <a:endParaRPr lang="en-US" dirty="0"/>
          </a:p>
          <a:p>
            <a:pPr marL="285750" indent="-285750" algn="just">
              <a:buFont typeface="Arial" panose="020B0604020202020204" pitchFamily="34" charset="0"/>
              <a:buChar char="•"/>
            </a:pPr>
            <a:r>
              <a:rPr lang="en-US" dirty="0"/>
              <a:t>A</a:t>
            </a:r>
            <a:r>
              <a:rPr lang="el-GR" dirty="0"/>
              <a:t>υτόματη αποσύνδεση μετά από συγκεκριμένη χρονική περίοδο αδράνειας</a:t>
            </a:r>
          </a:p>
          <a:p>
            <a:pPr marL="285750" indent="-285750" algn="just">
              <a:buFont typeface="Arial" panose="020B0604020202020204" pitchFamily="34" charset="0"/>
              <a:buChar char="•"/>
            </a:pPr>
            <a:r>
              <a:rPr lang="el-GR" dirty="0"/>
              <a:t>Τα έγγραφα για τη διαδικασία ανάπτυξης του συστήματος και για τα παραδοτέα θα πρέπει να είναι σύμφωνα με τη διαδικασία και τα παραδοτέα που ορίζονται στο XYZCo-SP-STAN-95.</a:t>
            </a:r>
          </a:p>
          <a:p>
            <a:pPr marL="285750" indent="-285750" algn="just">
              <a:buFont typeface="Arial" panose="020B0604020202020204" pitchFamily="34" charset="0"/>
              <a:buChar char="•"/>
            </a:pPr>
            <a:r>
              <a:rPr lang="el-GR" dirty="0"/>
              <a:t>Το σύστημα πρέπει να παρέχει απόκριση πραγματικού χρόνου</a:t>
            </a:r>
          </a:p>
          <a:p>
            <a:pPr marL="285750" indent="-285750" algn="just">
              <a:buFont typeface="Arial" panose="020B0604020202020204" pitchFamily="34" charset="0"/>
              <a:buChar char="•"/>
            </a:pPr>
            <a:r>
              <a:rPr lang="el-GR" dirty="0"/>
              <a:t>Το σύστημα πρέπει να κάνει καλή διαχείριση του αποθηκευτικού χώρου </a:t>
            </a:r>
          </a:p>
          <a:p>
            <a:pPr marL="285750" indent="-285750" algn="just">
              <a:buFont typeface="Arial" panose="020B0604020202020204" pitchFamily="34" charset="0"/>
              <a:buChar char="•"/>
            </a:pPr>
            <a:r>
              <a:rPr lang="el-GR" dirty="0"/>
              <a:t>Το σύστημα πρέπει είναι μπορεί να διεκπεραιώσει πολλές δοσοληψίες ταυτόχρονα </a:t>
            </a:r>
          </a:p>
          <a:p>
            <a:pPr marL="285750" indent="-285750" algn="just">
              <a:buFont typeface="Arial" panose="020B0604020202020204" pitchFamily="34" charset="0"/>
              <a:buChar char="•"/>
            </a:pPr>
            <a:r>
              <a:rPr lang="el-GR" dirty="0"/>
              <a:t>Το σύστημα πρέπει να μπορεί να εξυπηρετεί αποδοτικά πολλούς χρήστες ταυτόχρονα</a:t>
            </a:r>
          </a:p>
          <a:p>
            <a:pPr marL="285750" indent="-285750" algn="just">
              <a:buFont typeface="Arial" panose="020B0604020202020204" pitchFamily="34" charset="0"/>
              <a:buChar char="•"/>
            </a:pPr>
            <a:r>
              <a:rPr lang="el-GR" dirty="0"/>
              <a:t>Η εκμάθηση του τρόπου χειρισμού του συστήματος από τους εργαζομένους της επιχείρησης πρέπει να είναι εφικτή και γρήγορη.</a:t>
            </a:r>
          </a:p>
          <a:p>
            <a:pPr marL="285750" indent="-285750" algn="just">
              <a:buFont typeface="Arial" panose="020B0604020202020204" pitchFamily="34" charset="0"/>
              <a:buChar char="•"/>
            </a:pPr>
            <a:r>
              <a:rPr lang="el-GR" dirty="0"/>
              <a:t>Το σύστημα πρέπει να είναι φιλικό στη χρήση.</a:t>
            </a:r>
          </a:p>
          <a:p>
            <a:pPr marL="285750" indent="-285750" algn="just">
              <a:buFont typeface="Arial" panose="020B0604020202020204" pitchFamily="34" charset="0"/>
              <a:buChar char="•"/>
            </a:pPr>
            <a:r>
              <a:rPr lang="el-GR" dirty="0"/>
              <a:t>Το σύστημα πρέπει να είναι αξιόπιστο .</a:t>
            </a:r>
          </a:p>
        </p:txBody>
      </p:sp>
    </p:spTree>
    <p:extLst>
      <p:ext uri="{BB962C8B-B14F-4D97-AF65-F5344CB8AC3E}">
        <p14:creationId xmlns:p14="http://schemas.microsoft.com/office/powerpoint/2010/main" val="6663399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C01F53E1-E6B8-45E2-A664-AB6547A4C268}"/>
              </a:ext>
            </a:extLst>
          </p:cNvPr>
          <p:cNvSpPr txBox="1">
            <a:spLocks/>
          </p:cNvSpPr>
          <p:nvPr/>
        </p:nvSpPr>
        <p:spPr bwMode="auto">
          <a:xfrm>
            <a:off x="128464" y="76200"/>
            <a:ext cx="12063536" cy="616496"/>
          </a:xfrm>
          <a:prstGeom prst="rect">
            <a:avLst/>
          </a:prstGeom>
          <a:noFill/>
          <a:ln w="9525">
            <a:noFill/>
            <a:miter lim="800000"/>
            <a:headEnd/>
            <a:tailEnd/>
          </a:ln>
          <a:effectLst/>
        </p:spPr>
        <p:txBody>
          <a:bodyPr vert="horz" wrap="square" lIns="92075" tIns="46038" rIns="92075" bIns="46038" numCol="1" anchor="ctr" anchorCtr="0" compatLnSpc="1">
            <a:prstTxWarp prst="textNoShape">
              <a:avLst/>
            </a:prstTxWarp>
          </a:bodyPr>
          <a:lstStyle>
            <a:lvl1pPr algn="ctr" rtl="0" fontAlgn="base">
              <a:spcBef>
                <a:spcPct val="0"/>
              </a:spcBef>
              <a:spcAft>
                <a:spcPct val="0"/>
              </a:spcAft>
              <a:defRPr sz="2400" b="1">
                <a:solidFill>
                  <a:srgbClr val="800000"/>
                </a:solidFill>
                <a:latin typeface="+mj-lt"/>
                <a:ea typeface="+mj-ea"/>
                <a:cs typeface="+mj-cs"/>
              </a:defRPr>
            </a:lvl1pPr>
            <a:lvl2pPr algn="ctr" rtl="0" fontAlgn="base">
              <a:spcBef>
                <a:spcPct val="0"/>
              </a:spcBef>
              <a:spcAft>
                <a:spcPct val="0"/>
              </a:spcAft>
              <a:defRPr sz="3600" b="1">
                <a:solidFill>
                  <a:srgbClr val="800000"/>
                </a:solidFill>
                <a:latin typeface="Arial" charset="0"/>
              </a:defRPr>
            </a:lvl2pPr>
            <a:lvl3pPr algn="ctr" rtl="0" fontAlgn="base">
              <a:spcBef>
                <a:spcPct val="0"/>
              </a:spcBef>
              <a:spcAft>
                <a:spcPct val="0"/>
              </a:spcAft>
              <a:defRPr sz="3600" b="1">
                <a:solidFill>
                  <a:srgbClr val="800000"/>
                </a:solidFill>
                <a:latin typeface="Arial" charset="0"/>
              </a:defRPr>
            </a:lvl3pPr>
            <a:lvl4pPr algn="ctr" rtl="0" fontAlgn="base">
              <a:spcBef>
                <a:spcPct val="0"/>
              </a:spcBef>
              <a:spcAft>
                <a:spcPct val="0"/>
              </a:spcAft>
              <a:defRPr sz="3600" b="1">
                <a:solidFill>
                  <a:srgbClr val="800000"/>
                </a:solidFill>
                <a:latin typeface="Arial" charset="0"/>
              </a:defRPr>
            </a:lvl4pPr>
            <a:lvl5pPr algn="ctr" rtl="0" fontAlgn="base">
              <a:spcBef>
                <a:spcPct val="0"/>
              </a:spcBef>
              <a:spcAft>
                <a:spcPct val="0"/>
              </a:spcAft>
              <a:defRPr sz="3600" b="1">
                <a:solidFill>
                  <a:srgbClr val="800000"/>
                </a:solidFill>
                <a:latin typeface="Arial" charset="0"/>
              </a:defRPr>
            </a:lvl5pPr>
            <a:lvl6pPr marL="457200" algn="ctr" rtl="0" fontAlgn="base">
              <a:spcBef>
                <a:spcPct val="0"/>
              </a:spcBef>
              <a:spcAft>
                <a:spcPct val="0"/>
              </a:spcAft>
              <a:defRPr sz="3600" b="1">
                <a:solidFill>
                  <a:srgbClr val="800000"/>
                </a:solidFill>
                <a:latin typeface="Arial" charset="0"/>
              </a:defRPr>
            </a:lvl6pPr>
            <a:lvl7pPr marL="914400" algn="ctr" rtl="0" fontAlgn="base">
              <a:spcBef>
                <a:spcPct val="0"/>
              </a:spcBef>
              <a:spcAft>
                <a:spcPct val="0"/>
              </a:spcAft>
              <a:defRPr sz="3600" b="1">
                <a:solidFill>
                  <a:srgbClr val="800000"/>
                </a:solidFill>
                <a:latin typeface="Arial" charset="0"/>
              </a:defRPr>
            </a:lvl7pPr>
            <a:lvl8pPr marL="1371600" algn="ctr" rtl="0" fontAlgn="base">
              <a:spcBef>
                <a:spcPct val="0"/>
              </a:spcBef>
              <a:spcAft>
                <a:spcPct val="0"/>
              </a:spcAft>
              <a:defRPr sz="3600" b="1">
                <a:solidFill>
                  <a:srgbClr val="800000"/>
                </a:solidFill>
                <a:latin typeface="Arial" charset="0"/>
              </a:defRPr>
            </a:lvl8pPr>
            <a:lvl9pPr marL="1828800" algn="ctr" rtl="0" fontAlgn="base">
              <a:spcBef>
                <a:spcPct val="0"/>
              </a:spcBef>
              <a:spcAft>
                <a:spcPct val="0"/>
              </a:spcAft>
              <a:defRPr sz="3600" b="1">
                <a:solidFill>
                  <a:srgbClr val="800000"/>
                </a:solidFill>
                <a:latin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l-GR" kern="0" dirty="0">
                <a:latin typeface="Arial" panose="020B0604020202020204" pitchFamily="34" charset="0"/>
                <a:cs typeface="Arial" panose="020B0604020202020204" pitchFamily="34" charset="0"/>
              </a:rPr>
              <a:t>Λειτουργικές και Μη-Λειτουργικές Απαιτήσεις</a:t>
            </a:r>
            <a:endParaRPr kumimoji="0" lang="en-US" sz="4000" i="0" u="none" strike="noStrike" kern="0" cap="none" spc="0" normalizeH="0" baseline="0" noProof="0" dirty="0">
              <a:ln>
                <a:noFill/>
              </a:ln>
              <a:effectLst/>
              <a:uLnTx/>
              <a:uFillTx/>
              <a:latin typeface="Arial" panose="020B0604020202020204" pitchFamily="34" charset="0"/>
              <a:cs typeface="Arial" panose="020B0604020202020204" pitchFamily="34" charset="0"/>
            </a:endParaRPr>
          </a:p>
        </p:txBody>
      </p:sp>
      <p:sp>
        <p:nvSpPr>
          <p:cNvPr id="2" name="TextBox 1">
            <a:extLst>
              <a:ext uri="{FF2B5EF4-FFF2-40B4-BE49-F238E27FC236}">
                <a16:creationId xmlns:a16="http://schemas.microsoft.com/office/drawing/2014/main" id="{1EA8D763-6A81-4F1A-81FE-F66058C96B7A}"/>
              </a:ext>
            </a:extLst>
          </p:cNvPr>
          <p:cNvSpPr txBox="1"/>
          <p:nvPr/>
        </p:nvSpPr>
        <p:spPr>
          <a:xfrm>
            <a:off x="845389" y="1518249"/>
            <a:ext cx="10211301" cy="4524315"/>
          </a:xfrm>
          <a:prstGeom prst="rect">
            <a:avLst/>
          </a:prstGeom>
          <a:noFill/>
        </p:spPr>
        <p:txBody>
          <a:bodyPr wrap="square" rtlCol="0">
            <a:spAutoFit/>
          </a:bodyPr>
          <a:lstStyle/>
          <a:p>
            <a:pPr marL="285750" indent="-285750" algn="just">
              <a:buFont typeface="Arial" panose="020B0604020202020204" pitchFamily="34" charset="0"/>
              <a:buChar char="•"/>
            </a:pPr>
            <a:r>
              <a:rPr lang="el-GR" dirty="0"/>
              <a:t>Το σύστημα πρέπει να είναι μεταφέρσιμο (</a:t>
            </a:r>
            <a:r>
              <a:rPr lang="el-GR" dirty="0" err="1"/>
              <a:t>portable</a:t>
            </a:r>
            <a:r>
              <a:rPr lang="el-GR" dirty="0"/>
              <a:t>) σε άλλες πλατφόρμες</a:t>
            </a:r>
          </a:p>
          <a:p>
            <a:pPr marL="285750" indent="-285750" algn="just">
              <a:buFont typeface="Arial" panose="020B0604020202020204" pitchFamily="34" charset="0"/>
              <a:buChar char="•"/>
            </a:pPr>
            <a:r>
              <a:rPr lang="el-GR" dirty="0"/>
              <a:t>Η χρήση του συστήματος από τον χρήστη πρέπει να είναι ίδια τόσο από την ιστοσελίδα, όσο και από την εφαρμογή για κινητά.</a:t>
            </a:r>
          </a:p>
          <a:p>
            <a:pPr marL="285750" indent="-285750" algn="just">
              <a:buFont typeface="Arial" panose="020B0604020202020204" pitchFamily="34" charset="0"/>
              <a:buChar char="•"/>
            </a:pPr>
            <a:r>
              <a:rPr lang="el-GR" dirty="0"/>
              <a:t>Το σύστημα πρέπει να είναι ασφαλές.</a:t>
            </a:r>
          </a:p>
          <a:p>
            <a:pPr marL="285750" indent="-285750" algn="just">
              <a:buFont typeface="Arial" panose="020B0604020202020204" pitchFamily="34" charset="0"/>
              <a:buChar char="•"/>
            </a:pPr>
            <a:r>
              <a:rPr lang="el-GR" dirty="0"/>
              <a:t>Το σύστημα πρέπει να ελέγχει την ταυτοποίηση του χρήστη σε συνεργασία με τον δημόσιο φορέα ή σε συνεργασία με την αντίστοιχη τράπεζα, αφού η ταυτοποίηση γίνεται με την υποβολή προσωπικών εγγράφων του δημοσίου ή κάποιας τραπέζης</a:t>
            </a:r>
          </a:p>
          <a:p>
            <a:pPr marL="285750" indent="-285750" algn="just">
              <a:buFont typeface="Arial" panose="020B0604020202020204" pitchFamily="34" charset="0"/>
              <a:buChar char="•"/>
            </a:pPr>
            <a:r>
              <a:rPr lang="el-GR" dirty="0"/>
              <a:t>Το σύστημα θα πρέπει να μην αποκαλύπτει στο προσωπικό του προσωπικά στοιχεία χρηστών, αλλά μόνο το ψευδώνυμό του</a:t>
            </a:r>
          </a:p>
          <a:p>
            <a:pPr marL="285750" indent="-285750" algn="just">
              <a:buFont typeface="Arial" panose="020B0604020202020204" pitchFamily="34" charset="0"/>
              <a:buChar char="•"/>
            </a:pPr>
            <a:r>
              <a:rPr lang="el-GR" dirty="0"/>
              <a:t>Το σύστημα δεν πρέπει να επιτρέπει την ταυτόχρονη σύνδεση σε έναν λογαριασμό</a:t>
            </a:r>
          </a:p>
          <a:p>
            <a:pPr marL="285750" indent="-285750" algn="just">
              <a:buFont typeface="Arial" panose="020B0604020202020204" pitchFamily="34" charset="0"/>
              <a:buChar char="•"/>
            </a:pPr>
            <a:r>
              <a:rPr lang="el-GR" dirty="0"/>
              <a:t>Το σύστημα θα πρέπει να κλειδώνει, για ορισμένο χρονικό διάστημα, την προσπάθεια σύνδεσης για έναν λογαριασμό μετά από συγκεκριμένο αριθμό αποτυχημένων προσπαθειών και να στέλνει σχετικό ενημερωτικό </a:t>
            </a:r>
            <a:r>
              <a:rPr lang="en-US" dirty="0"/>
              <a:t>e-mail</a:t>
            </a:r>
            <a:r>
              <a:rPr lang="el-GR" dirty="0"/>
              <a:t> στον κάτοχο του</a:t>
            </a:r>
          </a:p>
          <a:p>
            <a:pPr marL="285750" indent="-285750" algn="just">
              <a:buFont typeface="Arial" panose="020B0604020202020204" pitchFamily="34" charset="0"/>
              <a:buChar char="•"/>
            </a:pPr>
            <a:r>
              <a:rPr lang="el-GR" dirty="0"/>
              <a:t>Το σύστημα θα πρέπει να αποσυνδέει αυτόματα τον χρήστη μετά από ορισμένο χρονικό διάστημα αδράνειας</a:t>
            </a:r>
            <a:endParaRPr lang="en-US" dirty="0"/>
          </a:p>
          <a:p>
            <a:pPr marL="285750" indent="-285750" algn="just">
              <a:buFont typeface="Arial" panose="020B0604020202020204" pitchFamily="34" charset="0"/>
              <a:buChar char="•"/>
            </a:pPr>
            <a:endParaRPr lang="el-GR" dirty="0"/>
          </a:p>
        </p:txBody>
      </p:sp>
    </p:spTree>
    <p:extLst>
      <p:ext uri="{BB962C8B-B14F-4D97-AF65-F5344CB8AC3E}">
        <p14:creationId xmlns:p14="http://schemas.microsoft.com/office/powerpoint/2010/main" val="37219957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C01F53E1-E6B8-45E2-A664-AB6547A4C268}"/>
              </a:ext>
            </a:extLst>
          </p:cNvPr>
          <p:cNvSpPr txBox="1">
            <a:spLocks/>
          </p:cNvSpPr>
          <p:nvPr/>
        </p:nvSpPr>
        <p:spPr bwMode="auto">
          <a:xfrm>
            <a:off x="128464" y="76200"/>
            <a:ext cx="12063536" cy="616496"/>
          </a:xfrm>
          <a:prstGeom prst="rect">
            <a:avLst/>
          </a:prstGeom>
          <a:noFill/>
          <a:ln w="9525">
            <a:noFill/>
            <a:miter lim="800000"/>
            <a:headEnd/>
            <a:tailEnd/>
          </a:ln>
          <a:effectLst/>
        </p:spPr>
        <p:txBody>
          <a:bodyPr vert="horz" wrap="square" lIns="92075" tIns="46038" rIns="92075" bIns="46038" numCol="1" anchor="ctr" anchorCtr="0" compatLnSpc="1">
            <a:prstTxWarp prst="textNoShape">
              <a:avLst/>
            </a:prstTxWarp>
          </a:bodyPr>
          <a:lstStyle>
            <a:lvl1pPr algn="ctr" rtl="0" fontAlgn="base">
              <a:spcBef>
                <a:spcPct val="0"/>
              </a:spcBef>
              <a:spcAft>
                <a:spcPct val="0"/>
              </a:spcAft>
              <a:defRPr sz="2400" b="1">
                <a:solidFill>
                  <a:srgbClr val="800000"/>
                </a:solidFill>
                <a:latin typeface="+mj-lt"/>
                <a:ea typeface="+mj-ea"/>
                <a:cs typeface="+mj-cs"/>
              </a:defRPr>
            </a:lvl1pPr>
            <a:lvl2pPr algn="ctr" rtl="0" fontAlgn="base">
              <a:spcBef>
                <a:spcPct val="0"/>
              </a:spcBef>
              <a:spcAft>
                <a:spcPct val="0"/>
              </a:spcAft>
              <a:defRPr sz="3600" b="1">
                <a:solidFill>
                  <a:srgbClr val="800000"/>
                </a:solidFill>
                <a:latin typeface="Arial" charset="0"/>
              </a:defRPr>
            </a:lvl2pPr>
            <a:lvl3pPr algn="ctr" rtl="0" fontAlgn="base">
              <a:spcBef>
                <a:spcPct val="0"/>
              </a:spcBef>
              <a:spcAft>
                <a:spcPct val="0"/>
              </a:spcAft>
              <a:defRPr sz="3600" b="1">
                <a:solidFill>
                  <a:srgbClr val="800000"/>
                </a:solidFill>
                <a:latin typeface="Arial" charset="0"/>
              </a:defRPr>
            </a:lvl3pPr>
            <a:lvl4pPr algn="ctr" rtl="0" fontAlgn="base">
              <a:spcBef>
                <a:spcPct val="0"/>
              </a:spcBef>
              <a:spcAft>
                <a:spcPct val="0"/>
              </a:spcAft>
              <a:defRPr sz="3600" b="1">
                <a:solidFill>
                  <a:srgbClr val="800000"/>
                </a:solidFill>
                <a:latin typeface="Arial" charset="0"/>
              </a:defRPr>
            </a:lvl4pPr>
            <a:lvl5pPr algn="ctr" rtl="0" fontAlgn="base">
              <a:spcBef>
                <a:spcPct val="0"/>
              </a:spcBef>
              <a:spcAft>
                <a:spcPct val="0"/>
              </a:spcAft>
              <a:defRPr sz="3600" b="1">
                <a:solidFill>
                  <a:srgbClr val="800000"/>
                </a:solidFill>
                <a:latin typeface="Arial" charset="0"/>
              </a:defRPr>
            </a:lvl5pPr>
            <a:lvl6pPr marL="457200" algn="ctr" rtl="0" fontAlgn="base">
              <a:spcBef>
                <a:spcPct val="0"/>
              </a:spcBef>
              <a:spcAft>
                <a:spcPct val="0"/>
              </a:spcAft>
              <a:defRPr sz="3600" b="1">
                <a:solidFill>
                  <a:srgbClr val="800000"/>
                </a:solidFill>
                <a:latin typeface="Arial" charset="0"/>
              </a:defRPr>
            </a:lvl6pPr>
            <a:lvl7pPr marL="914400" algn="ctr" rtl="0" fontAlgn="base">
              <a:spcBef>
                <a:spcPct val="0"/>
              </a:spcBef>
              <a:spcAft>
                <a:spcPct val="0"/>
              </a:spcAft>
              <a:defRPr sz="3600" b="1">
                <a:solidFill>
                  <a:srgbClr val="800000"/>
                </a:solidFill>
                <a:latin typeface="Arial" charset="0"/>
              </a:defRPr>
            </a:lvl7pPr>
            <a:lvl8pPr marL="1371600" algn="ctr" rtl="0" fontAlgn="base">
              <a:spcBef>
                <a:spcPct val="0"/>
              </a:spcBef>
              <a:spcAft>
                <a:spcPct val="0"/>
              </a:spcAft>
              <a:defRPr sz="3600" b="1">
                <a:solidFill>
                  <a:srgbClr val="800000"/>
                </a:solidFill>
                <a:latin typeface="Arial" charset="0"/>
              </a:defRPr>
            </a:lvl8pPr>
            <a:lvl9pPr marL="1828800" algn="ctr" rtl="0" fontAlgn="base">
              <a:spcBef>
                <a:spcPct val="0"/>
              </a:spcBef>
              <a:spcAft>
                <a:spcPct val="0"/>
              </a:spcAft>
              <a:defRPr sz="3600" b="1">
                <a:solidFill>
                  <a:srgbClr val="800000"/>
                </a:solidFill>
                <a:latin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l-GR" kern="0" dirty="0">
                <a:latin typeface="Arial" panose="020B0604020202020204" pitchFamily="34" charset="0"/>
                <a:cs typeface="Arial" panose="020B0604020202020204" pitchFamily="34" charset="0"/>
              </a:rPr>
              <a:t>Λειτουργικές και Μη-Λειτουργικές Απαιτήσεις</a:t>
            </a:r>
            <a:endParaRPr kumimoji="0" lang="en-US" sz="3200" i="0" u="none" strike="noStrike" kern="0" cap="none" spc="0" normalizeH="0" baseline="0" noProof="0" dirty="0">
              <a:ln>
                <a:noFill/>
              </a:ln>
              <a:effectLst/>
              <a:uLnTx/>
              <a:uFillTx/>
              <a:latin typeface="Arial" panose="020B0604020202020204" pitchFamily="34" charset="0"/>
              <a:cs typeface="Arial" panose="020B0604020202020204" pitchFamily="34" charset="0"/>
            </a:endParaRPr>
          </a:p>
        </p:txBody>
      </p:sp>
      <p:sp>
        <p:nvSpPr>
          <p:cNvPr id="2" name="TextBox 1">
            <a:extLst>
              <a:ext uri="{FF2B5EF4-FFF2-40B4-BE49-F238E27FC236}">
                <a16:creationId xmlns:a16="http://schemas.microsoft.com/office/drawing/2014/main" id="{1EA8D763-6A81-4F1A-81FE-F66058C96B7A}"/>
              </a:ext>
            </a:extLst>
          </p:cNvPr>
          <p:cNvSpPr txBox="1"/>
          <p:nvPr/>
        </p:nvSpPr>
        <p:spPr>
          <a:xfrm>
            <a:off x="845389" y="1518249"/>
            <a:ext cx="10211301" cy="3693319"/>
          </a:xfrm>
          <a:prstGeom prst="rect">
            <a:avLst/>
          </a:prstGeom>
          <a:noFill/>
        </p:spPr>
        <p:txBody>
          <a:bodyPr wrap="square" rtlCol="0">
            <a:spAutoFit/>
          </a:bodyPr>
          <a:lstStyle/>
          <a:p>
            <a:pPr marL="285750" indent="-285750" algn="just">
              <a:buFont typeface="Arial" panose="020B0604020202020204" pitchFamily="34" charset="0"/>
              <a:buChar char="•"/>
            </a:pPr>
            <a:r>
              <a:rPr lang="el-GR" dirty="0"/>
              <a:t>Ο χρόνος απόκρισης του συστήματος δεν πρέπει να υπερβαίνει τα 5 δευτερόλεπτα</a:t>
            </a:r>
          </a:p>
          <a:p>
            <a:pPr marL="285750" indent="-285750" algn="just">
              <a:buFont typeface="Arial" panose="020B0604020202020204" pitchFamily="34" charset="0"/>
              <a:buChar char="•"/>
            </a:pPr>
            <a:r>
              <a:rPr lang="el-GR" dirty="0"/>
              <a:t>Τα προσωπικά στοιχεία των πελατών πρέπει</a:t>
            </a:r>
            <a:r>
              <a:rPr lang="en-US" dirty="0"/>
              <a:t> </a:t>
            </a:r>
            <a:r>
              <a:rPr lang="el-GR" dirty="0"/>
              <a:t>να προστατεύονται</a:t>
            </a:r>
          </a:p>
          <a:p>
            <a:pPr marL="285750" indent="-285750" algn="just">
              <a:buFont typeface="Arial" panose="020B0604020202020204" pitchFamily="34" charset="0"/>
              <a:buChar char="•"/>
            </a:pPr>
            <a:r>
              <a:rPr lang="el-GR" dirty="0"/>
              <a:t>Το σύστημα πρέπει να λειτουργεί αδιάλειπτα</a:t>
            </a:r>
          </a:p>
          <a:p>
            <a:pPr marL="285750" indent="-285750" algn="just">
              <a:buFont typeface="Arial" panose="020B0604020202020204" pitchFamily="34" charset="0"/>
              <a:buChar char="•"/>
            </a:pPr>
            <a:r>
              <a:rPr lang="el-GR" dirty="0"/>
              <a:t>Το σύστημα πρέπει είναι μπορεί να διεκπεραιώσει τουλάχιστον 100 δοσοληψίες ταυτόχρονα</a:t>
            </a:r>
          </a:p>
          <a:p>
            <a:pPr marL="285750" indent="-285750" algn="just">
              <a:buFont typeface="Arial" panose="020B0604020202020204" pitchFamily="34" charset="0"/>
              <a:buChar char="•"/>
            </a:pPr>
            <a:r>
              <a:rPr lang="el-GR" dirty="0"/>
              <a:t>Το σύστημα δεν πρέπει να επιτρέπει την εισαγωγή στοιχείων που δεν ικανοποιούν τον τύπο των αντίστοιχων πεδίων</a:t>
            </a:r>
          </a:p>
          <a:p>
            <a:pPr marL="285750" indent="-285750" algn="just">
              <a:buFont typeface="Arial" panose="020B0604020202020204" pitchFamily="34" charset="0"/>
              <a:buChar char="•"/>
            </a:pPr>
            <a:r>
              <a:rPr lang="el-GR" dirty="0"/>
              <a:t>Ο χρόνος επανεκκίνησης του συστήματος μετά από οποιαδήποτε διακοπή δεν πρέπει να υπερβαίνει τα 3 λεπτά</a:t>
            </a:r>
          </a:p>
          <a:p>
            <a:pPr marL="285750" indent="-285750" algn="just">
              <a:buFont typeface="Arial" panose="020B0604020202020204" pitchFamily="34" charset="0"/>
              <a:buChar char="•"/>
            </a:pPr>
            <a:r>
              <a:rPr lang="el-GR" dirty="0"/>
              <a:t>Το σύστημα πρέπει να κάνει αυτόματη επανεκκίνηση μετά από πτώση</a:t>
            </a:r>
          </a:p>
          <a:p>
            <a:pPr marL="285750" indent="-285750" algn="just">
              <a:buFont typeface="Arial" panose="020B0604020202020204" pitchFamily="34" charset="0"/>
              <a:buChar char="•"/>
            </a:pPr>
            <a:r>
              <a:rPr lang="el-GR" dirty="0"/>
              <a:t>Το σύστημα δεν πρέπει να καταρρέει πάνω από 2 φορές το χρόνο</a:t>
            </a:r>
          </a:p>
          <a:p>
            <a:pPr marL="285750" indent="-285750" algn="just">
              <a:buFont typeface="Arial" panose="020B0604020202020204" pitchFamily="34" charset="0"/>
              <a:buChar char="•"/>
            </a:pPr>
            <a:r>
              <a:rPr lang="el-GR" dirty="0"/>
              <a:t>Το σύστημα πρέπει να κρατά αντίγραφα ασφαλείας</a:t>
            </a:r>
          </a:p>
          <a:p>
            <a:pPr marL="285750" indent="-285750" algn="just">
              <a:buFont typeface="Arial" panose="020B0604020202020204" pitchFamily="34" charset="0"/>
              <a:buChar char="•"/>
            </a:pPr>
            <a:r>
              <a:rPr lang="el-GR" dirty="0"/>
              <a:t>Αν το (ΑΤΜ) σύστημα δεν μπορεί να επικοινωνήσει με τον υπολογιστή της τράπεζας, τότε πρέπει να διακόπτεται αμέσως η λειτουργία του</a:t>
            </a:r>
          </a:p>
        </p:txBody>
      </p:sp>
    </p:spTree>
    <p:extLst>
      <p:ext uri="{BB962C8B-B14F-4D97-AF65-F5344CB8AC3E}">
        <p14:creationId xmlns:p14="http://schemas.microsoft.com/office/powerpoint/2010/main" val="20648143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C01F53E1-E6B8-45E2-A664-AB6547A4C268}"/>
              </a:ext>
            </a:extLst>
          </p:cNvPr>
          <p:cNvSpPr txBox="1">
            <a:spLocks/>
          </p:cNvSpPr>
          <p:nvPr/>
        </p:nvSpPr>
        <p:spPr bwMode="auto">
          <a:xfrm>
            <a:off x="128464" y="76200"/>
            <a:ext cx="12063536" cy="616496"/>
          </a:xfrm>
          <a:prstGeom prst="rect">
            <a:avLst/>
          </a:prstGeom>
          <a:noFill/>
          <a:ln w="9525">
            <a:noFill/>
            <a:miter lim="800000"/>
            <a:headEnd/>
            <a:tailEnd/>
          </a:ln>
          <a:effectLst/>
        </p:spPr>
        <p:txBody>
          <a:bodyPr vert="horz" wrap="square" lIns="92075" tIns="46038" rIns="92075" bIns="46038" numCol="1" anchor="ctr" anchorCtr="0" compatLnSpc="1">
            <a:prstTxWarp prst="textNoShape">
              <a:avLst/>
            </a:prstTxWarp>
          </a:bodyPr>
          <a:lstStyle>
            <a:lvl1pPr algn="ctr" rtl="0" fontAlgn="base">
              <a:spcBef>
                <a:spcPct val="0"/>
              </a:spcBef>
              <a:spcAft>
                <a:spcPct val="0"/>
              </a:spcAft>
              <a:defRPr sz="2400" b="1">
                <a:solidFill>
                  <a:srgbClr val="800000"/>
                </a:solidFill>
                <a:latin typeface="+mj-lt"/>
                <a:ea typeface="+mj-ea"/>
                <a:cs typeface="+mj-cs"/>
              </a:defRPr>
            </a:lvl1pPr>
            <a:lvl2pPr algn="ctr" rtl="0" fontAlgn="base">
              <a:spcBef>
                <a:spcPct val="0"/>
              </a:spcBef>
              <a:spcAft>
                <a:spcPct val="0"/>
              </a:spcAft>
              <a:defRPr sz="3600" b="1">
                <a:solidFill>
                  <a:srgbClr val="800000"/>
                </a:solidFill>
                <a:latin typeface="Arial" charset="0"/>
              </a:defRPr>
            </a:lvl2pPr>
            <a:lvl3pPr algn="ctr" rtl="0" fontAlgn="base">
              <a:spcBef>
                <a:spcPct val="0"/>
              </a:spcBef>
              <a:spcAft>
                <a:spcPct val="0"/>
              </a:spcAft>
              <a:defRPr sz="3600" b="1">
                <a:solidFill>
                  <a:srgbClr val="800000"/>
                </a:solidFill>
                <a:latin typeface="Arial" charset="0"/>
              </a:defRPr>
            </a:lvl3pPr>
            <a:lvl4pPr algn="ctr" rtl="0" fontAlgn="base">
              <a:spcBef>
                <a:spcPct val="0"/>
              </a:spcBef>
              <a:spcAft>
                <a:spcPct val="0"/>
              </a:spcAft>
              <a:defRPr sz="3600" b="1">
                <a:solidFill>
                  <a:srgbClr val="800000"/>
                </a:solidFill>
                <a:latin typeface="Arial" charset="0"/>
              </a:defRPr>
            </a:lvl4pPr>
            <a:lvl5pPr algn="ctr" rtl="0" fontAlgn="base">
              <a:spcBef>
                <a:spcPct val="0"/>
              </a:spcBef>
              <a:spcAft>
                <a:spcPct val="0"/>
              </a:spcAft>
              <a:defRPr sz="3600" b="1">
                <a:solidFill>
                  <a:srgbClr val="800000"/>
                </a:solidFill>
                <a:latin typeface="Arial" charset="0"/>
              </a:defRPr>
            </a:lvl5pPr>
            <a:lvl6pPr marL="457200" algn="ctr" rtl="0" fontAlgn="base">
              <a:spcBef>
                <a:spcPct val="0"/>
              </a:spcBef>
              <a:spcAft>
                <a:spcPct val="0"/>
              </a:spcAft>
              <a:defRPr sz="3600" b="1">
                <a:solidFill>
                  <a:srgbClr val="800000"/>
                </a:solidFill>
                <a:latin typeface="Arial" charset="0"/>
              </a:defRPr>
            </a:lvl6pPr>
            <a:lvl7pPr marL="914400" algn="ctr" rtl="0" fontAlgn="base">
              <a:spcBef>
                <a:spcPct val="0"/>
              </a:spcBef>
              <a:spcAft>
                <a:spcPct val="0"/>
              </a:spcAft>
              <a:defRPr sz="3600" b="1">
                <a:solidFill>
                  <a:srgbClr val="800000"/>
                </a:solidFill>
                <a:latin typeface="Arial" charset="0"/>
              </a:defRPr>
            </a:lvl7pPr>
            <a:lvl8pPr marL="1371600" algn="ctr" rtl="0" fontAlgn="base">
              <a:spcBef>
                <a:spcPct val="0"/>
              </a:spcBef>
              <a:spcAft>
                <a:spcPct val="0"/>
              </a:spcAft>
              <a:defRPr sz="3600" b="1">
                <a:solidFill>
                  <a:srgbClr val="800000"/>
                </a:solidFill>
                <a:latin typeface="Arial" charset="0"/>
              </a:defRPr>
            </a:lvl8pPr>
            <a:lvl9pPr marL="1828800" algn="ctr" rtl="0" fontAlgn="base">
              <a:spcBef>
                <a:spcPct val="0"/>
              </a:spcBef>
              <a:spcAft>
                <a:spcPct val="0"/>
              </a:spcAft>
              <a:defRPr sz="3600" b="1">
                <a:solidFill>
                  <a:srgbClr val="800000"/>
                </a:solidFill>
                <a:latin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l-GR" kern="0" dirty="0">
                <a:latin typeface="Arial" panose="020B0604020202020204" pitchFamily="34" charset="0"/>
                <a:cs typeface="Arial" panose="020B0604020202020204" pitchFamily="34" charset="0"/>
              </a:rPr>
              <a:t>Λειτουργικές και Μη-Λειτουργικές Απαιτήσεις</a:t>
            </a:r>
            <a:endParaRPr kumimoji="0" lang="en-US" sz="3200" i="0" u="none" strike="noStrike" kern="0" cap="none" spc="0" normalizeH="0" baseline="0" noProof="0" dirty="0">
              <a:ln>
                <a:noFill/>
              </a:ln>
              <a:effectLst/>
              <a:uLnTx/>
              <a:uFillTx/>
              <a:latin typeface="Arial" panose="020B0604020202020204" pitchFamily="34" charset="0"/>
              <a:cs typeface="Arial" panose="020B0604020202020204" pitchFamily="34" charset="0"/>
            </a:endParaRPr>
          </a:p>
        </p:txBody>
      </p:sp>
      <p:sp>
        <p:nvSpPr>
          <p:cNvPr id="2" name="TextBox 1">
            <a:extLst>
              <a:ext uri="{FF2B5EF4-FFF2-40B4-BE49-F238E27FC236}">
                <a16:creationId xmlns:a16="http://schemas.microsoft.com/office/drawing/2014/main" id="{1EA8D763-6A81-4F1A-81FE-F66058C96B7A}"/>
              </a:ext>
            </a:extLst>
          </p:cNvPr>
          <p:cNvSpPr txBox="1"/>
          <p:nvPr/>
        </p:nvSpPr>
        <p:spPr>
          <a:xfrm>
            <a:off x="845389" y="1518249"/>
            <a:ext cx="10211301" cy="2862322"/>
          </a:xfrm>
          <a:prstGeom prst="rect">
            <a:avLst/>
          </a:prstGeom>
          <a:noFill/>
        </p:spPr>
        <p:txBody>
          <a:bodyPr wrap="square" rtlCol="0">
            <a:spAutoFit/>
          </a:bodyPr>
          <a:lstStyle/>
          <a:p>
            <a:pPr marL="285750" indent="-285750" algn="just">
              <a:buFont typeface="Arial" panose="020B0604020202020204" pitchFamily="34" charset="0"/>
              <a:buChar char="•"/>
            </a:pPr>
            <a:r>
              <a:rPr lang="el-GR" dirty="0"/>
              <a:t>Ο χρόνος απόκρισης του συστήματος δεν πρέπει να υπερβαίνει τα 5 δευτερόλεπτα.</a:t>
            </a:r>
          </a:p>
          <a:p>
            <a:pPr marL="285750" indent="-285750" algn="just">
              <a:buFont typeface="Arial" panose="020B0604020202020204" pitchFamily="34" charset="0"/>
              <a:buChar char="•"/>
            </a:pPr>
            <a:r>
              <a:rPr lang="el-GR" dirty="0"/>
              <a:t>Το σύστημα πρέπει να λειτουργεί αδιάλειπτα.</a:t>
            </a:r>
          </a:p>
          <a:p>
            <a:pPr marL="285750" indent="-285750" algn="just">
              <a:buFont typeface="Arial" panose="020B0604020202020204" pitchFamily="34" charset="0"/>
              <a:buChar char="•"/>
            </a:pPr>
            <a:r>
              <a:rPr lang="el-GR" dirty="0"/>
              <a:t>Το σύστημα πρέπει είναι μπορεί να διεκπεραιώσει τουλάχιστον 100 δοσοληψίες ταυτόχρονα.</a:t>
            </a:r>
          </a:p>
          <a:p>
            <a:pPr marL="285750" indent="-285750" algn="just">
              <a:buFont typeface="Arial" panose="020B0604020202020204" pitchFamily="34" charset="0"/>
              <a:buChar char="•"/>
            </a:pPr>
            <a:r>
              <a:rPr lang="el-GR" dirty="0"/>
              <a:t>Το σύστημα δεν πρέπει να επιτρέπει την εισαγωγή στοιχείων που δεν ικανοποιούν τον τύπο των αντίστοιχων πεδίων.</a:t>
            </a:r>
          </a:p>
          <a:p>
            <a:pPr marL="285750" indent="-285750" algn="just">
              <a:buFont typeface="Arial" panose="020B0604020202020204" pitchFamily="34" charset="0"/>
              <a:buChar char="•"/>
            </a:pPr>
            <a:r>
              <a:rPr lang="el-GR" dirty="0"/>
              <a:t>Ο χρόνος επανεκκίνησης του συστήματος μετά από οποιαδήποτε διακοπή δεν πρέπει να υπερβαίνει τα 3 λεπτά.</a:t>
            </a:r>
          </a:p>
          <a:p>
            <a:pPr marL="285750" indent="-285750" algn="just">
              <a:buFont typeface="Arial" panose="020B0604020202020204" pitchFamily="34" charset="0"/>
              <a:buChar char="•"/>
            </a:pPr>
            <a:r>
              <a:rPr lang="el-GR" dirty="0"/>
              <a:t>Το σύστημα πρέπει να κάνει αυτόματη επανεκκίνηση μετά από πτώση.</a:t>
            </a:r>
          </a:p>
          <a:p>
            <a:pPr marL="285750" indent="-285750" algn="just">
              <a:buFont typeface="Arial" panose="020B0604020202020204" pitchFamily="34" charset="0"/>
              <a:buChar char="•"/>
            </a:pPr>
            <a:r>
              <a:rPr lang="el-GR" dirty="0"/>
              <a:t>Το σύστημα δεν πρέπει να καταρρέει πάνω από 2 φορές το χρόνο.</a:t>
            </a:r>
          </a:p>
          <a:p>
            <a:pPr marL="285750" indent="-285750" algn="just">
              <a:buFont typeface="Arial" panose="020B0604020202020204" pitchFamily="34" charset="0"/>
              <a:buChar char="•"/>
            </a:pPr>
            <a:r>
              <a:rPr lang="el-GR" dirty="0"/>
              <a:t>Το σύστημα πρέπει να κρατά αντίγραφα ασφαλείας.</a:t>
            </a:r>
          </a:p>
        </p:txBody>
      </p:sp>
    </p:spTree>
    <p:extLst>
      <p:ext uri="{BB962C8B-B14F-4D97-AF65-F5344CB8AC3E}">
        <p14:creationId xmlns:p14="http://schemas.microsoft.com/office/powerpoint/2010/main" val="31668745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5638012-F983-46A1-8AFE-319FC537C8B8}"/>
              </a:ext>
            </a:extLst>
          </p:cNvPr>
          <p:cNvSpPr/>
          <p:nvPr/>
        </p:nvSpPr>
        <p:spPr>
          <a:xfrm>
            <a:off x="0" y="3133545"/>
            <a:ext cx="12192000" cy="590909"/>
          </a:xfrm>
          <a:prstGeom prst="rect">
            <a:avLst/>
          </a:prstGeom>
          <a:solidFill>
            <a:srgbClr val="8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b="1" dirty="0">
                <a:solidFill>
                  <a:schemeClr val="bg1"/>
                </a:solidFill>
              </a:rPr>
              <a:t>Οθόνες Εφαρμογής</a:t>
            </a:r>
            <a:endParaRPr lang="en-US" b="1" dirty="0">
              <a:solidFill>
                <a:schemeClr val="bg1"/>
              </a:solidFill>
            </a:endParaRPr>
          </a:p>
        </p:txBody>
      </p:sp>
    </p:spTree>
    <p:extLst>
      <p:ext uri="{BB962C8B-B14F-4D97-AF65-F5344CB8AC3E}">
        <p14:creationId xmlns:p14="http://schemas.microsoft.com/office/powerpoint/2010/main" val="300560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C01F53E1-E6B8-45E2-A664-AB6547A4C268}"/>
              </a:ext>
            </a:extLst>
          </p:cNvPr>
          <p:cNvSpPr txBox="1">
            <a:spLocks/>
          </p:cNvSpPr>
          <p:nvPr/>
        </p:nvSpPr>
        <p:spPr bwMode="auto">
          <a:xfrm>
            <a:off x="128464" y="76200"/>
            <a:ext cx="12063536" cy="616496"/>
          </a:xfrm>
          <a:prstGeom prst="rect">
            <a:avLst/>
          </a:prstGeom>
          <a:noFill/>
          <a:ln w="9525">
            <a:noFill/>
            <a:miter lim="800000"/>
            <a:headEnd/>
            <a:tailEnd/>
          </a:ln>
          <a:effectLst/>
        </p:spPr>
        <p:txBody>
          <a:bodyPr vert="horz" wrap="square" lIns="92075" tIns="46038" rIns="92075" bIns="46038" numCol="1" anchor="ctr" anchorCtr="0" compatLnSpc="1">
            <a:prstTxWarp prst="textNoShape">
              <a:avLst/>
            </a:prstTxWarp>
          </a:bodyPr>
          <a:lstStyle>
            <a:lvl1pPr algn="ctr" rtl="0" fontAlgn="base">
              <a:spcBef>
                <a:spcPct val="0"/>
              </a:spcBef>
              <a:spcAft>
                <a:spcPct val="0"/>
              </a:spcAft>
              <a:defRPr sz="2400" b="1">
                <a:solidFill>
                  <a:srgbClr val="800000"/>
                </a:solidFill>
                <a:latin typeface="+mj-lt"/>
                <a:ea typeface="+mj-ea"/>
                <a:cs typeface="+mj-cs"/>
              </a:defRPr>
            </a:lvl1pPr>
            <a:lvl2pPr algn="ctr" rtl="0" fontAlgn="base">
              <a:spcBef>
                <a:spcPct val="0"/>
              </a:spcBef>
              <a:spcAft>
                <a:spcPct val="0"/>
              </a:spcAft>
              <a:defRPr sz="3600" b="1">
                <a:solidFill>
                  <a:srgbClr val="800000"/>
                </a:solidFill>
                <a:latin typeface="Arial" charset="0"/>
              </a:defRPr>
            </a:lvl2pPr>
            <a:lvl3pPr algn="ctr" rtl="0" fontAlgn="base">
              <a:spcBef>
                <a:spcPct val="0"/>
              </a:spcBef>
              <a:spcAft>
                <a:spcPct val="0"/>
              </a:spcAft>
              <a:defRPr sz="3600" b="1">
                <a:solidFill>
                  <a:srgbClr val="800000"/>
                </a:solidFill>
                <a:latin typeface="Arial" charset="0"/>
              </a:defRPr>
            </a:lvl3pPr>
            <a:lvl4pPr algn="ctr" rtl="0" fontAlgn="base">
              <a:spcBef>
                <a:spcPct val="0"/>
              </a:spcBef>
              <a:spcAft>
                <a:spcPct val="0"/>
              </a:spcAft>
              <a:defRPr sz="3600" b="1">
                <a:solidFill>
                  <a:srgbClr val="800000"/>
                </a:solidFill>
                <a:latin typeface="Arial" charset="0"/>
              </a:defRPr>
            </a:lvl4pPr>
            <a:lvl5pPr algn="ctr" rtl="0" fontAlgn="base">
              <a:spcBef>
                <a:spcPct val="0"/>
              </a:spcBef>
              <a:spcAft>
                <a:spcPct val="0"/>
              </a:spcAft>
              <a:defRPr sz="3600" b="1">
                <a:solidFill>
                  <a:srgbClr val="800000"/>
                </a:solidFill>
                <a:latin typeface="Arial" charset="0"/>
              </a:defRPr>
            </a:lvl5pPr>
            <a:lvl6pPr marL="457200" algn="ctr" rtl="0" fontAlgn="base">
              <a:spcBef>
                <a:spcPct val="0"/>
              </a:spcBef>
              <a:spcAft>
                <a:spcPct val="0"/>
              </a:spcAft>
              <a:defRPr sz="3600" b="1">
                <a:solidFill>
                  <a:srgbClr val="800000"/>
                </a:solidFill>
                <a:latin typeface="Arial" charset="0"/>
              </a:defRPr>
            </a:lvl6pPr>
            <a:lvl7pPr marL="914400" algn="ctr" rtl="0" fontAlgn="base">
              <a:spcBef>
                <a:spcPct val="0"/>
              </a:spcBef>
              <a:spcAft>
                <a:spcPct val="0"/>
              </a:spcAft>
              <a:defRPr sz="3600" b="1">
                <a:solidFill>
                  <a:srgbClr val="800000"/>
                </a:solidFill>
                <a:latin typeface="Arial" charset="0"/>
              </a:defRPr>
            </a:lvl7pPr>
            <a:lvl8pPr marL="1371600" algn="ctr" rtl="0" fontAlgn="base">
              <a:spcBef>
                <a:spcPct val="0"/>
              </a:spcBef>
              <a:spcAft>
                <a:spcPct val="0"/>
              </a:spcAft>
              <a:defRPr sz="3600" b="1">
                <a:solidFill>
                  <a:srgbClr val="800000"/>
                </a:solidFill>
                <a:latin typeface="Arial" charset="0"/>
              </a:defRPr>
            </a:lvl8pPr>
            <a:lvl9pPr marL="1828800" algn="ctr" rtl="0" fontAlgn="base">
              <a:spcBef>
                <a:spcPct val="0"/>
              </a:spcBef>
              <a:spcAft>
                <a:spcPct val="0"/>
              </a:spcAft>
              <a:defRPr sz="3600" b="1">
                <a:solidFill>
                  <a:srgbClr val="800000"/>
                </a:solidFill>
                <a:latin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l-GR" kern="0" dirty="0">
                <a:latin typeface="Arial" panose="020B0604020202020204" pitchFamily="34" charset="0"/>
                <a:cs typeface="Arial" panose="020B0604020202020204" pitchFamily="34" charset="0"/>
              </a:rPr>
              <a:t>Οθόνες Εφαρμογής</a:t>
            </a:r>
            <a:endParaRPr kumimoji="0" lang="en-US" sz="3200" i="0" u="none" strike="noStrike" kern="0" cap="none" spc="0" normalizeH="0" baseline="0" noProof="0" dirty="0">
              <a:ln>
                <a:noFill/>
              </a:ln>
              <a:effectLst/>
              <a:uLnTx/>
              <a:uFillTx/>
              <a:latin typeface="Arial" panose="020B0604020202020204" pitchFamily="34" charset="0"/>
              <a:cs typeface="Arial" panose="020B0604020202020204" pitchFamily="34" charset="0"/>
            </a:endParaRPr>
          </a:p>
        </p:txBody>
      </p:sp>
      <p:sp>
        <p:nvSpPr>
          <p:cNvPr id="2" name="TextBox 1">
            <a:extLst>
              <a:ext uri="{FF2B5EF4-FFF2-40B4-BE49-F238E27FC236}">
                <a16:creationId xmlns:a16="http://schemas.microsoft.com/office/drawing/2014/main" id="{1EA8D763-6A81-4F1A-81FE-F66058C96B7A}"/>
              </a:ext>
            </a:extLst>
          </p:cNvPr>
          <p:cNvSpPr txBox="1"/>
          <p:nvPr/>
        </p:nvSpPr>
        <p:spPr>
          <a:xfrm>
            <a:off x="795055" y="813573"/>
            <a:ext cx="10852030" cy="5909310"/>
          </a:xfrm>
          <a:prstGeom prst="rect">
            <a:avLst/>
          </a:prstGeom>
          <a:noFill/>
        </p:spPr>
        <p:txBody>
          <a:bodyPr wrap="square" rtlCol="0">
            <a:spAutoFit/>
          </a:bodyPr>
          <a:lstStyle/>
          <a:p>
            <a:pPr marL="342900" indent="-342900" algn="ctr">
              <a:buFont typeface="+mj-lt"/>
              <a:buAutoNum type="arabicPeriod"/>
            </a:pPr>
            <a:r>
              <a:rPr lang="el-GR" dirty="0"/>
              <a:t>Οθόνη εγγραφής - σύνδεσης.</a:t>
            </a:r>
          </a:p>
          <a:p>
            <a:pPr marL="742950" lvl="1" indent="-285750" algn="just">
              <a:buFont typeface="Arial" panose="020B0604020202020204" pitchFamily="34" charset="0"/>
              <a:buChar char="•"/>
            </a:pPr>
            <a:r>
              <a:rPr lang="el-GR" dirty="0"/>
              <a:t>Στην περίπτωση που ένας χρήστης αποφασίσει να κάνει εγγραφή θα παρουσιάζεται η οθόνη εγγραφής, αλλά και μία οθόνη μερικής ταυτοποίησης που θα απαιτεί την αποστολή εγγράφων και η οθόνη επαλήθευσης της διεύθυνσης ηλεκτρονικού ταχυδρομείου.</a:t>
            </a:r>
          </a:p>
          <a:p>
            <a:pPr marL="342900" indent="-342900" algn="ctr">
              <a:buFont typeface="+mj-lt"/>
              <a:buAutoNum type="arabicPeriod"/>
            </a:pPr>
            <a:r>
              <a:rPr lang="el-GR" dirty="0"/>
              <a:t>Αρχική οθόνη.</a:t>
            </a:r>
          </a:p>
          <a:p>
            <a:pPr marL="800100" lvl="1" indent="-342900" algn="just">
              <a:buFont typeface="Arial" panose="020B0604020202020204" pitchFamily="34" charset="0"/>
              <a:buChar char="•"/>
            </a:pPr>
            <a:r>
              <a:rPr lang="el-GR" dirty="0"/>
              <a:t>Ο χρήστης εάν δεν έχει συνδεθεί και είναι απλά επισκέπτης</a:t>
            </a:r>
            <a:r>
              <a:rPr lang="en-US" dirty="0"/>
              <a:t> </a:t>
            </a:r>
            <a:r>
              <a:rPr lang="el-GR" dirty="0"/>
              <a:t>, τότε θα μπορεί να δει περιεχόμενο σχετικό με πληροφορίες αθλητικών αγώνων που διεξάγονται αυτήν την στιγμή ή που θα διεξαχθούν. Πατώντας το σχετικό κουμπί «Καζίνο» ή «</a:t>
            </a:r>
            <a:r>
              <a:rPr lang="en-US" dirty="0"/>
              <a:t>Live</a:t>
            </a:r>
            <a:r>
              <a:rPr lang="el-GR" dirty="0"/>
              <a:t> Καζίνο», θα μεταβαίνει και θα βλέπει μόνο το περιεχόμενο τους, δηλαδή τα παιχνίδια τύπου «</a:t>
            </a:r>
            <a:r>
              <a:rPr lang="en-US" dirty="0"/>
              <a:t>Slot</a:t>
            </a:r>
            <a:r>
              <a:rPr lang="el-GR" dirty="0"/>
              <a:t>» ή τα «</a:t>
            </a:r>
            <a:r>
              <a:rPr lang="en-US" dirty="0"/>
              <a:t>Live</a:t>
            </a:r>
            <a:r>
              <a:rPr lang="el-GR" dirty="0"/>
              <a:t> τραπέζια» πονταρίσματος αντίστοιχα. Η αρχική οθόνη είναι ίδια και για τον χρήστη που είναι συνδεδεμένος στον λογαριασμό του, με την μόνη διαφορά πως οι πληροφορίες για αγώνες και παιχνίδια είναι περισσότερες και υπάρχει η δυνατότητα συμμετοχής ή παρακολούθησης. Επιπλέον λειτουργίες όπως το «</a:t>
            </a:r>
            <a:r>
              <a:rPr lang="en-US" dirty="0"/>
              <a:t>Live chat</a:t>
            </a:r>
            <a:r>
              <a:rPr lang="el-GR" dirty="0"/>
              <a:t>», η κατάθεση-ανάληψη, προβολή ιστορικού πονταρίσματος ή καταθέσεων-αναλήψεων και όλων των λειτουργιών που παρέχονται από το καζίνο είναι διαθέσιμες και προσβάσιμες.</a:t>
            </a:r>
          </a:p>
          <a:p>
            <a:pPr marL="342900" indent="-342900" algn="ctr">
              <a:buFont typeface="+mj-lt"/>
              <a:buAutoNum type="arabicPeriod"/>
            </a:pPr>
            <a:r>
              <a:rPr lang="el-GR" dirty="0"/>
              <a:t>Οθόνη στοιχηματισμού αθλητικών αγώνων.</a:t>
            </a:r>
          </a:p>
          <a:p>
            <a:pPr marL="800100" lvl="1" indent="-342900" algn="just">
              <a:buFont typeface="Arial" panose="020B0604020202020204" pitchFamily="34" charset="0"/>
              <a:buChar char="•"/>
            </a:pPr>
            <a:r>
              <a:rPr lang="el-GR" dirty="0"/>
              <a:t>Πρόκειται για μια οθόνη όπου μεταβαίνοντας από το σχετικό μενού μπορεί να δει ο χρήστης αγώνες που διεξάγονται </a:t>
            </a:r>
            <a:r>
              <a:rPr lang="en-US" dirty="0"/>
              <a:t>live</a:t>
            </a:r>
            <a:r>
              <a:rPr lang="el-GR" dirty="0"/>
              <a:t> ή που θα διεξαχθούν, ανά άθλημα, με βάση την ώρα έναρξης αλλά και με βάση τη δημοτικότητα των αγώνων. Επιπλέον ο χρήστης θα μπορεί να στοιχηματίσει κάποιες από τις βασικές επιλογές και να αρχίσει έτσι η δημιουργία του δελτίου του, είτε μπορεί να επιλέξει κάποιον αγώνα για να δει επιπλέον πληροφορίες για τις ομάδες ή τους παίχτες και να επιλέξει πιο εξειδικευμένα πονταρίσματα</a:t>
            </a:r>
            <a:r>
              <a:rPr lang="en-US" dirty="0"/>
              <a:t>.</a:t>
            </a:r>
            <a:endParaRPr lang="el-GR" dirty="0"/>
          </a:p>
        </p:txBody>
      </p:sp>
    </p:spTree>
    <p:extLst>
      <p:ext uri="{BB962C8B-B14F-4D97-AF65-F5344CB8AC3E}">
        <p14:creationId xmlns:p14="http://schemas.microsoft.com/office/powerpoint/2010/main" val="37291342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C01F53E1-E6B8-45E2-A664-AB6547A4C268}"/>
              </a:ext>
            </a:extLst>
          </p:cNvPr>
          <p:cNvSpPr txBox="1">
            <a:spLocks/>
          </p:cNvSpPr>
          <p:nvPr/>
        </p:nvSpPr>
        <p:spPr bwMode="auto">
          <a:xfrm>
            <a:off x="128464" y="76200"/>
            <a:ext cx="12063536" cy="616496"/>
          </a:xfrm>
          <a:prstGeom prst="rect">
            <a:avLst/>
          </a:prstGeom>
          <a:noFill/>
          <a:ln w="9525">
            <a:noFill/>
            <a:miter lim="800000"/>
            <a:headEnd/>
            <a:tailEnd/>
          </a:ln>
          <a:effectLst/>
        </p:spPr>
        <p:txBody>
          <a:bodyPr vert="horz" wrap="square" lIns="92075" tIns="46038" rIns="92075" bIns="46038" numCol="1" anchor="ctr" anchorCtr="0" compatLnSpc="1">
            <a:prstTxWarp prst="textNoShape">
              <a:avLst/>
            </a:prstTxWarp>
          </a:bodyPr>
          <a:lstStyle>
            <a:lvl1pPr algn="ctr" rtl="0" fontAlgn="base">
              <a:spcBef>
                <a:spcPct val="0"/>
              </a:spcBef>
              <a:spcAft>
                <a:spcPct val="0"/>
              </a:spcAft>
              <a:defRPr sz="2400" b="1">
                <a:solidFill>
                  <a:srgbClr val="800000"/>
                </a:solidFill>
                <a:latin typeface="+mj-lt"/>
                <a:ea typeface="+mj-ea"/>
                <a:cs typeface="+mj-cs"/>
              </a:defRPr>
            </a:lvl1pPr>
            <a:lvl2pPr algn="ctr" rtl="0" fontAlgn="base">
              <a:spcBef>
                <a:spcPct val="0"/>
              </a:spcBef>
              <a:spcAft>
                <a:spcPct val="0"/>
              </a:spcAft>
              <a:defRPr sz="3600" b="1">
                <a:solidFill>
                  <a:srgbClr val="800000"/>
                </a:solidFill>
                <a:latin typeface="Arial" charset="0"/>
              </a:defRPr>
            </a:lvl2pPr>
            <a:lvl3pPr algn="ctr" rtl="0" fontAlgn="base">
              <a:spcBef>
                <a:spcPct val="0"/>
              </a:spcBef>
              <a:spcAft>
                <a:spcPct val="0"/>
              </a:spcAft>
              <a:defRPr sz="3600" b="1">
                <a:solidFill>
                  <a:srgbClr val="800000"/>
                </a:solidFill>
                <a:latin typeface="Arial" charset="0"/>
              </a:defRPr>
            </a:lvl3pPr>
            <a:lvl4pPr algn="ctr" rtl="0" fontAlgn="base">
              <a:spcBef>
                <a:spcPct val="0"/>
              </a:spcBef>
              <a:spcAft>
                <a:spcPct val="0"/>
              </a:spcAft>
              <a:defRPr sz="3600" b="1">
                <a:solidFill>
                  <a:srgbClr val="800000"/>
                </a:solidFill>
                <a:latin typeface="Arial" charset="0"/>
              </a:defRPr>
            </a:lvl4pPr>
            <a:lvl5pPr algn="ctr" rtl="0" fontAlgn="base">
              <a:spcBef>
                <a:spcPct val="0"/>
              </a:spcBef>
              <a:spcAft>
                <a:spcPct val="0"/>
              </a:spcAft>
              <a:defRPr sz="3600" b="1">
                <a:solidFill>
                  <a:srgbClr val="800000"/>
                </a:solidFill>
                <a:latin typeface="Arial" charset="0"/>
              </a:defRPr>
            </a:lvl5pPr>
            <a:lvl6pPr marL="457200" algn="ctr" rtl="0" fontAlgn="base">
              <a:spcBef>
                <a:spcPct val="0"/>
              </a:spcBef>
              <a:spcAft>
                <a:spcPct val="0"/>
              </a:spcAft>
              <a:defRPr sz="3600" b="1">
                <a:solidFill>
                  <a:srgbClr val="800000"/>
                </a:solidFill>
                <a:latin typeface="Arial" charset="0"/>
              </a:defRPr>
            </a:lvl6pPr>
            <a:lvl7pPr marL="914400" algn="ctr" rtl="0" fontAlgn="base">
              <a:spcBef>
                <a:spcPct val="0"/>
              </a:spcBef>
              <a:spcAft>
                <a:spcPct val="0"/>
              </a:spcAft>
              <a:defRPr sz="3600" b="1">
                <a:solidFill>
                  <a:srgbClr val="800000"/>
                </a:solidFill>
                <a:latin typeface="Arial" charset="0"/>
              </a:defRPr>
            </a:lvl7pPr>
            <a:lvl8pPr marL="1371600" algn="ctr" rtl="0" fontAlgn="base">
              <a:spcBef>
                <a:spcPct val="0"/>
              </a:spcBef>
              <a:spcAft>
                <a:spcPct val="0"/>
              </a:spcAft>
              <a:defRPr sz="3600" b="1">
                <a:solidFill>
                  <a:srgbClr val="800000"/>
                </a:solidFill>
                <a:latin typeface="Arial" charset="0"/>
              </a:defRPr>
            </a:lvl8pPr>
            <a:lvl9pPr marL="1828800" algn="ctr" rtl="0" fontAlgn="base">
              <a:spcBef>
                <a:spcPct val="0"/>
              </a:spcBef>
              <a:spcAft>
                <a:spcPct val="0"/>
              </a:spcAft>
              <a:defRPr sz="3600" b="1">
                <a:solidFill>
                  <a:srgbClr val="800000"/>
                </a:solidFill>
                <a:latin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l-GR" kern="0" dirty="0">
                <a:latin typeface="Arial" panose="020B0604020202020204" pitchFamily="34" charset="0"/>
                <a:cs typeface="Arial" panose="020B0604020202020204" pitchFamily="34" charset="0"/>
              </a:rPr>
              <a:t>Οθόνες Εφαρμογής</a:t>
            </a:r>
            <a:endParaRPr kumimoji="0" lang="en-US" sz="3200" i="0" u="none" strike="noStrike" kern="0" cap="none" spc="0" normalizeH="0" baseline="0" noProof="0" dirty="0">
              <a:ln>
                <a:noFill/>
              </a:ln>
              <a:effectLst/>
              <a:uLnTx/>
              <a:uFillTx/>
              <a:latin typeface="Arial" panose="020B0604020202020204" pitchFamily="34" charset="0"/>
              <a:cs typeface="Arial" panose="020B0604020202020204" pitchFamily="34" charset="0"/>
            </a:endParaRPr>
          </a:p>
        </p:txBody>
      </p:sp>
      <p:sp>
        <p:nvSpPr>
          <p:cNvPr id="2" name="TextBox 1">
            <a:extLst>
              <a:ext uri="{FF2B5EF4-FFF2-40B4-BE49-F238E27FC236}">
                <a16:creationId xmlns:a16="http://schemas.microsoft.com/office/drawing/2014/main" id="{1EA8D763-6A81-4F1A-81FE-F66058C96B7A}"/>
              </a:ext>
            </a:extLst>
          </p:cNvPr>
          <p:cNvSpPr txBox="1"/>
          <p:nvPr/>
        </p:nvSpPr>
        <p:spPr>
          <a:xfrm>
            <a:off x="759125" y="813573"/>
            <a:ext cx="10887960" cy="4801314"/>
          </a:xfrm>
          <a:prstGeom prst="rect">
            <a:avLst/>
          </a:prstGeom>
          <a:noFill/>
        </p:spPr>
        <p:txBody>
          <a:bodyPr wrap="square" rtlCol="0">
            <a:spAutoFit/>
          </a:bodyPr>
          <a:lstStyle/>
          <a:p>
            <a:pPr marL="342900" indent="-342900" algn="ctr">
              <a:buFont typeface="+mj-lt"/>
              <a:buAutoNum type="arabicPeriod" startAt="4"/>
            </a:pPr>
            <a:r>
              <a:rPr lang="el-GR" dirty="0"/>
              <a:t>Οθόνη δελτίου.</a:t>
            </a:r>
          </a:p>
          <a:p>
            <a:pPr marL="800100" lvl="1" indent="-342900" algn="just">
              <a:buFont typeface="Arial" panose="020B0604020202020204" pitchFamily="34" charset="0"/>
              <a:buChar char="•"/>
            </a:pPr>
            <a:r>
              <a:rPr lang="el-GR" dirty="0"/>
              <a:t>Στην οθόνη δελτίου ο χρήστης θα μπορεί να βλέπει τα δελτία που έχει δημιουργήσει και είτε να τα ποντάρει είτε να τα αποθηκεύσει. Επίσης θα μπορεί να δει το ιστορικό των δελτίων που είναι διευθετημένα. Εάν τα δελτία έχουν ήδη πονταριστεί, τότε ο χρήστης θα μπορεί να παρακολουθεί την ζωντανή εξέλιξη των αγώνων του. Θα υπάρχει σχετικό κουμπί </a:t>
            </a:r>
            <a:r>
              <a:rPr lang="en-US" dirty="0"/>
              <a:t>Cash Out</a:t>
            </a:r>
            <a:r>
              <a:rPr lang="el-GR" dirty="0"/>
              <a:t>, όταν αυτό είναι διαθέσιμο. Ο χρήστης θα μπορεί μέσω ειδικού κουμπιού(</a:t>
            </a:r>
            <a:r>
              <a:rPr lang="en-US" dirty="0"/>
              <a:t>share button)</a:t>
            </a:r>
            <a:r>
              <a:rPr lang="el-GR" dirty="0"/>
              <a:t> να προωθήσει το δελτίο του σε άλλους χρήστες.</a:t>
            </a:r>
          </a:p>
          <a:p>
            <a:pPr marL="342900" indent="-342900" algn="ctr">
              <a:buFont typeface="+mj-lt"/>
              <a:buAutoNum type="arabicPeriod" startAt="4"/>
            </a:pPr>
            <a:r>
              <a:rPr lang="el-GR" dirty="0"/>
              <a:t>Οθόνη στοιχείων λογαριασμού.</a:t>
            </a:r>
          </a:p>
          <a:p>
            <a:pPr marL="800100" lvl="1" indent="-342900" algn="just">
              <a:buFont typeface="Arial" panose="020B0604020202020204" pitchFamily="34" charset="0"/>
              <a:buChar char="•"/>
            </a:pPr>
            <a:r>
              <a:rPr lang="el-GR" dirty="0"/>
              <a:t>Στην οθόνη με τα στοιχεία λογαριασμού, ο χρήστης θα μπορεί να ελέγξει ή να αλλάξει τα στοιχεία(πχ ψευδώνυμο, κωδικό, </a:t>
            </a:r>
            <a:r>
              <a:rPr lang="en-US" dirty="0"/>
              <a:t>email</a:t>
            </a:r>
            <a:r>
              <a:rPr lang="el-GR" dirty="0"/>
              <a:t>) του σε περίπτωση πιθανής κλοπής του λογαριασμού του από τρίτους όποτε επιθυμεί.</a:t>
            </a:r>
          </a:p>
          <a:p>
            <a:pPr marL="342900" indent="-342900" algn="ctr">
              <a:buFont typeface="+mj-lt"/>
              <a:buAutoNum type="arabicPeriod" startAt="4"/>
            </a:pPr>
            <a:r>
              <a:rPr lang="el-GR" dirty="0"/>
              <a:t>Οθόνη κατάθεσης - ανάληψης.</a:t>
            </a:r>
          </a:p>
          <a:p>
            <a:pPr marL="800100" lvl="1" indent="-342900" algn="just">
              <a:buFont typeface="Arial" panose="020B0604020202020204" pitchFamily="34" charset="0"/>
              <a:buChar char="•"/>
            </a:pPr>
            <a:r>
              <a:rPr lang="el-GR" dirty="0"/>
              <a:t>Για την δυνατότητα κατάθεσης ή ανάληψης χρημάτων, θα υπάρχει σχετική οθόνη με την επιλογή δύο κουμπιών (ανάληψης ή κατάθεσης) όπου ο χρήστης θα κάνει ανάληψη</a:t>
            </a:r>
            <a:r>
              <a:rPr lang="en-US" dirty="0"/>
              <a:t> </a:t>
            </a:r>
            <a:r>
              <a:rPr lang="el-GR" dirty="0"/>
              <a:t>του υπολοίπου του με ελάχιστη ανάληψη τα 20 ευρώ, ή κατάθεση χρημάτων με ελάχιστη κατάθεση τα 5 ευρώ. Για την ανάληψη θα μπορεί είτε να επιλέξει κάποιον από τους τραπεζικούς λογαριασμούς ή κάποια από τις κάρτες που έχει αποθηκεύσει, είτε να εισάγει τα στοιχεία άλλου λογαριασμού ή κάρτας αντίστοιχα. </a:t>
            </a:r>
          </a:p>
        </p:txBody>
      </p:sp>
    </p:spTree>
    <p:extLst>
      <p:ext uri="{BB962C8B-B14F-4D97-AF65-F5344CB8AC3E}">
        <p14:creationId xmlns:p14="http://schemas.microsoft.com/office/powerpoint/2010/main" val="27661114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C01F53E1-E6B8-45E2-A664-AB6547A4C268}"/>
              </a:ext>
            </a:extLst>
          </p:cNvPr>
          <p:cNvSpPr txBox="1">
            <a:spLocks/>
          </p:cNvSpPr>
          <p:nvPr/>
        </p:nvSpPr>
        <p:spPr bwMode="auto">
          <a:xfrm>
            <a:off x="128464" y="76200"/>
            <a:ext cx="12063536" cy="616496"/>
          </a:xfrm>
          <a:prstGeom prst="rect">
            <a:avLst/>
          </a:prstGeom>
          <a:noFill/>
          <a:ln w="9525">
            <a:noFill/>
            <a:miter lim="800000"/>
            <a:headEnd/>
            <a:tailEnd/>
          </a:ln>
          <a:effectLst/>
        </p:spPr>
        <p:txBody>
          <a:bodyPr vert="horz" wrap="square" lIns="92075" tIns="46038" rIns="92075" bIns="46038" numCol="1" anchor="ctr" anchorCtr="0" compatLnSpc="1">
            <a:prstTxWarp prst="textNoShape">
              <a:avLst/>
            </a:prstTxWarp>
          </a:bodyPr>
          <a:lstStyle>
            <a:lvl1pPr algn="ctr" rtl="0" fontAlgn="base">
              <a:spcBef>
                <a:spcPct val="0"/>
              </a:spcBef>
              <a:spcAft>
                <a:spcPct val="0"/>
              </a:spcAft>
              <a:defRPr sz="2400" b="1">
                <a:solidFill>
                  <a:srgbClr val="800000"/>
                </a:solidFill>
                <a:latin typeface="+mj-lt"/>
                <a:ea typeface="+mj-ea"/>
                <a:cs typeface="+mj-cs"/>
              </a:defRPr>
            </a:lvl1pPr>
            <a:lvl2pPr algn="ctr" rtl="0" fontAlgn="base">
              <a:spcBef>
                <a:spcPct val="0"/>
              </a:spcBef>
              <a:spcAft>
                <a:spcPct val="0"/>
              </a:spcAft>
              <a:defRPr sz="3600" b="1">
                <a:solidFill>
                  <a:srgbClr val="800000"/>
                </a:solidFill>
                <a:latin typeface="Arial" charset="0"/>
              </a:defRPr>
            </a:lvl2pPr>
            <a:lvl3pPr algn="ctr" rtl="0" fontAlgn="base">
              <a:spcBef>
                <a:spcPct val="0"/>
              </a:spcBef>
              <a:spcAft>
                <a:spcPct val="0"/>
              </a:spcAft>
              <a:defRPr sz="3600" b="1">
                <a:solidFill>
                  <a:srgbClr val="800000"/>
                </a:solidFill>
                <a:latin typeface="Arial" charset="0"/>
              </a:defRPr>
            </a:lvl3pPr>
            <a:lvl4pPr algn="ctr" rtl="0" fontAlgn="base">
              <a:spcBef>
                <a:spcPct val="0"/>
              </a:spcBef>
              <a:spcAft>
                <a:spcPct val="0"/>
              </a:spcAft>
              <a:defRPr sz="3600" b="1">
                <a:solidFill>
                  <a:srgbClr val="800000"/>
                </a:solidFill>
                <a:latin typeface="Arial" charset="0"/>
              </a:defRPr>
            </a:lvl4pPr>
            <a:lvl5pPr algn="ctr" rtl="0" fontAlgn="base">
              <a:spcBef>
                <a:spcPct val="0"/>
              </a:spcBef>
              <a:spcAft>
                <a:spcPct val="0"/>
              </a:spcAft>
              <a:defRPr sz="3600" b="1">
                <a:solidFill>
                  <a:srgbClr val="800000"/>
                </a:solidFill>
                <a:latin typeface="Arial" charset="0"/>
              </a:defRPr>
            </a:lvl5pPr>
            <a:lvl6pPr marL="457200" algn="ctr" rtl="0" fontAlgn="base">
              <a:spcBef>
                <a:spcPct val="0"/>
              </a:spcBef>
              <a:spcAft>
                <a:spcPct val="0"/>
              </a:spcAft>
              <a:defRPr sz="3600" b="1">
                <a:solidFill>
                  <a:srgbClr val="800000"/>
                </a:solidFill>
                <a:latin typeface="Arial" charset="0"/>
              </a:defRPr>
            </a:lvl6pPr>
            <a:lvl7pPr marL="914400" algn="ctr" rtl="0" fontAlgn="base">
              <a:spcBef>
                <a:spcPct val="0"/>
              </a:spcBef>
              <a:spcAft>
                <a:spcPct val="0"/>
              </a:spcAft>
              <a:defRPr sz="3600" b="1">
                <a:solidFill>
                  <a:srgbClr val="800000"/>
                </a:solidFill>
                <a:latin typeface="Arial" charset="0"/>
              </a:defRPr>
            </a:lvl7pPr>
            <a:lvl8pPr marL="1371600" algn="ctr" rtl="0" fontAlgn="base">
              <a:spcBef>
                <a:spcPct val="0"/>
              </a:spcBef>
              <a:spcAft>
                <a:spcPct val="0"/>
              </a:spcAft>
              <a:defRPr sz="3600" b="1">
                <a:solidFill>
                  <a:srgbClr val="800000"/>
                </a:solidFill>
                <a:latin typeface="Arial" charset="0"/>
              </a:defRPr>
            </a:lvl8pPr>
            <a:lvl9pPr marL="1828800" algn="ctr" rtl="0" fontAlgn="base">
              <a:spcBef>
                <a:spcPct val="0"/>
              </a:spcBef>
              <a:spcAft>
                <a:spcPct val="0"/>
              </a:spcAft>
              <a:defRPr sz="3600" b="1">
                <a:solidFill>
                  <a:srgbClr val="800000"/>
                </a:solidFill>
                <a:latin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l-GR" kern="0" dirty="0">
                <a:latin typeface="Arial" panose="020B0604020202020204" pitchFamily="34" charset="0"/>
                <a:cs typeface="Arial" panose="020B0604020202020204" pitchFamily="34" charset="0"/>
              </a:rPr>
              <a:t>Οθόνες Εφαρμογής</a:t>
            </a:r>
            <a:endParaRPr kumimoji="0" lang="en-US" sz="3200" i="0" u="none" strike="noStrike" kern="0" cap="none" spc="0" normalizeH="0" baseline="0" noProof="0" dirty="0">
              <a:ln>
                <a:noFill/>
              </a:ln>
              <a:effectLst/>
              <a:uLnTx/>
              <a:uFillTx/>
              <a:latin typeface="Arial" panose="020B0604020202020204" pitchFamily="34" charset="0"/>
              <a:cs typeface="Arial" panose="020B0604020202020204" pitchFamily="34" charset="0"/>
            </a:endParaRPr>
          </a:p>
        </p:txBody>
      </p:sp>
      <p:sp>
        <p:nvSpPr>
          <p:cNvPr id="2" name="TextBox 1">
            <a:extLst>
              <a:ext uri="{FF2B5EF4-FFF2-40B4-BE49-F238E27FC236}">
                <a16:creationId xmlns:a16="http://schemas.microsoft.com/office/drawing/2014/main" id="{1EA8D763-6A81-4F1A-81FE-F66058C96B7A}"/>
              </a:ext>
            </a:extLst>
          </p:cNvPr>
          <p:cNvSpPr txBox="1"/>
          <p:nvPr/>
        </p:nvSpPr>
        <p:spPr>
          <a:xfrm>
            <a:off x="759125" y="813573"/>
            <a:ext cx="10887960" cy="4247317"/>
          </a:xfrm>
          <a:prstGeom prst="rect">
            <a:avLst/>
          </a:prstGeom>
          <a:noFill/>
        </p:spPr>
        <p:txBody>
          <a:bodyPr wrap="square" rtlCol="0">
            <a:spAutoFit/>
          </a:bodyPr>
          <a:lstStyle/>
          <a:p>
            <a:pPr marL="342900" indent="-342900" algn="ctr">
              <a:buFont typeface="+mj-lt"/>
              <a:buAutoNum type="arabicPeriod" startAt="7"/>
            </a:pPr>
            <a:r>
              <a:rPr lang="el-GR" dirty="0"/>
              <a:t>Οθόνη επιλογής παιχνιδιών.</a:t>
            </a:r>
          </a:p>
          <a:p>
            <a:pPr marL="342900" indent="-342900" algn="just">
              <a:buFont typeface="Arial" pitchFamily="34" charset="0"/>
              <a:buChar char="•"/>
            </a:pPr>
            <a:r>
              <a:rPr lang="el-GR" dirty="0"/>
              <a:t>Ο χρήστης θα έχει την δυνατότητα να διαλέξει σε αυτή την οθόνη τα παιχνίδια που επιθυμεί να παίξει. Θα μπορεί να αναζητήσει απευθείας τα παιχνίδια που επιθυμεί ή να εφαρμόσει διάφορα φίλτρα για την αναζήτησή τους.</a:t>
            </a:r>
          </a:p>
          <a:p>
            <a:pPr marL="342900" indent="-342900" algn="ctr">
              <a:buFont typeface="+mj-lt"/>
              <a:buAutoNum type="arabicPeriod" startAt="8"/>
            </a:pPr>
            <a:r>
              <a:rPr lang="el-GR" dirty="0"/>
              <a:t>Οθόνη παιχνιδιού.</a:t>
            </a:r>
            <a:endParaRPr lang="en-US" dirty="0"/>
          </a:p>
          <a:p>
            <a:pPr marL="342900" indent="-342900" algn="just">
              <a:buFont typeface="Arial" pitchFamily="34" charset="0"/>
              <a:buChar char="•"/>
            </a:pPr>
            <a:r>
              <a:rPr lang="el-GR" dirty="0"/>
              <a:t>Αρχικά ο χρήστης θα μπορεί να παίζει ταυτόχρονα έως και δύο παιχνίδια χωρίζοντας την οθόνη σε δύο μικρότερες. Στα παιχνίδια τύπου </a:t>
            </a:r>
            <a:r>
              <a:rPr lang="en-US" dirty="0"/>
              <a:t>Slot </a:t>
            </a:r>
            <a:r>
              <a:rPr lang="el-GR" dirty="0"/>
              <a:t>θα μπορεί να κάνει λειτουργίες όπως ο ορισμός ποσού πονταρίσματος και να ορίσει αριθμό αυτόματων περιστροφών και </a:t>
            </a:r>
            <a:r>
              <a:rPr lang="en-US" dirty="0"/>
              <a:t>Turbo Mode</a:t>
            </a:r>
            <a:r>
              <a:rPr lang="el-GR" dirty="0"/>
              <a:t>.</a:t>
            </a:r>
            <a:r>
              <a:rPr lang="en-US" dirty="0"/>
              <a:t> </a:t>
            </a:r>
            <a:r>
              <a:rPr lang="el-GR" dirty="0"/>
              <a:t>Στα </a:t>
            </a:r>
            <a:r>
              <a:rPr lang="en-US" dirty="0"/>
              <a:t>Live </a:t>
            </a:r>
            <a:r>
              <a:rPr lang="el-GR" dirty="0"/>
              <a:t>τραπέζια θα μπορεί να ποντάρει και να δει τα είδη των πονταρισμάτων και τις αποδόσεις τους.</a:t>
            </a:r>
            <a:r>
              <a:rPr lang="en-US" dirty="0"/>
              <a:t> </a:t>
            </a:r>
            <a:r>
              <a:rPr lang="el-GR" dirty="0"/>
              <a:t>Τέλος θα μπορεί να συνομιλήσει με τους άλλους χρήστες και τον γκρουπιέρη.</a:t>
            </a:r>
            <a:r>
              <a:rPr lang="en-US" dirty="0"/>
              <a:t> </a:t>
            </a:r>
          </a:p>
          <a:p>
            <a:pPr marL="342900" indent="-342900" algn="ctr">
              <a:buFont typeface="+mj-lt"/>
              <a:buAutoNum type="arabicPeriod" startAt="9"/>
            </a:pPr>
            <a:r>
              <a:rPr lang="el-GR" dirty="0"/>
              <a:t>Οθόνη για </a:t>
            </a:r>
            <a:r>
              <a:rPr lang="en-US" dirty="0"/>
              <a:t>Live Chat</a:t>
            </a:r>
            <a:r>
              <a:rPr lang="el-GR" dirty="0"/>
              <a:t>.</a:t>
            </a:r>
          </a:p>
          <a:p>
            <a:pPr marL="342900" indent="-342900" algn="just">
              <a:buFont typeface="Arial" pitchFamily="34" charset="0"/>
              <a:buChar char="•"/>
            </a:pPr>
            <a:r>
              <a:rPr lang="el-GR" dirty="0"/>
              <a:t>Ο χρήστης θα έχει τη δυνατότητα να μπορεί να συνομιλήσει σε πραγματικό χρόνο με τους διοργανωτές των παιχνιδιών για κάθε είδους υποστήριξη. Επίσης θα μπορεί να ζητήσει πληροφορίες για τα πονταρίσματά του, για τις χρηματικές ροές του λογαριασμού του και να κάνει οποιαδήποτε ερώτηση για τους κανονισμούς του κάθε παιχνιδιού. </a:t>
            </a:r>
          </a:p>
        </p:txBody>
      </p:sp>
    </p:spTree>
    <p:extLst>
      <p:ext uri="{BB962C8B-B14F-4D97-AF65-F5344CB8AC3E}">
        <p14:creationId xmlns:p14="http://schemas.microsoft.com/office/powerpoint/2010/main" val="24766794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C01F53E1-E6B8-45E2-A664-AB6547A4C268}"/>
              </a:ext>
            </a:extLst>
          </p:cNvPr>
          <p:cNvSpPr txBox="1">
            <a:spLocks/>
          </p:cNvSpPr>
          <p:nvPr/>
        </p:nvSpPr>
        <p:spPr bwMode="auto">
          <a:xfrm>
            <a:off x="128464" y="76200"/>
            <a:ext cx="12063536" cy="616496"/>
          </a:xfrm>
          <a:prstGeom prst="rect">
            <a:avLst/>
          </a:prstGeom>
          <a:noFill/>
          <a:ln w="9525">
            <a:noFill/>
            <a:miter lim="800000"/>
            <a:headEnd/>
            <a:tailEnd/>
          </a:ln>
          <a:effectLst/>
        </p:spPr>
        <p:txBody>
          <a:bodyPr vert="horz" wrap="square" lIns="92075" tIns="46038" rIns="92075" bIns="46038" numCol="1" anchor="ctr" anchorCtr="0" compatLnSpc="1">
            <a:prstTxWarp prst="textNoShape">
              <a:avLst/>
            </a:prstTxWarp>
          </a:bodyPr>
          <a:lstStyle>
            <a:lvl1pPr algn="ctr" rtl="0" fontAlgn="base">
              <a:spcBef>
                <a:spcPct val="0"/>
              </a:spcBef>
              <a:spcAft>
                <a:spcPct val="0"/>
              </a:spcAft>
              <a:defRPr sz="2400" b="1">
                <a:solidFill>
                  <a:srgbClr val="800000"/>
                </a:solidFill>
                <a:latin typeface="+mj-lt"/>
                <a:ea typeface="+mj-ea"/>
                <a:cs typeface="+mj-cs"/>
              </a:defRPr>
            </a:lvl1pPr>
            <a:lvl2pPr algn="ctr" rtl="0" fontAlgn="base">
              <a:spcBef>
                <a:spcPct val="0"/>
              </a:spcBef>
              <a:spcAft>
                <a:spcPct val="0"/>
              </a:spcAft>
              <a:defRPr sz="3600" b="1">
                <a:solidFill>
                  <a:srgbClr val="800000"/>
                </a:solidFill>
                <a:latin typeface="Arial" charset="0"/>
              </a:defRPr>
            </a:lvl2pPr>
            <a:lvl3pPr algn="ctr" rtl="0" fontAlgn="base">
              <a:spcBef>
                <a:spcPct val="0"/>
              </a:spcBef>
              <a:spcAft>
                <a:spcPct val="0"/>
              </a:spcAft>
              <a:defRPr sz="3600" b="1">
                <a:solidFill>
                  <a:srgbClr val="800000"/>
                </a:solidFill>
                <a:latin typeface="Arial" charset="0"/>
              </a:defRPr>
            </a:lvl3pPr>
            <a:lvl4pPr algn="ctr" rtl="0" fontAlgn="base">
              <a:spcBef>
                <a:spcPct val="0"/>
              </a:spcBef>
              <a:spcAft>
                <a:spcPct val="0"/>
              </a:spcAft>
              <a:defRPr sz="3600" b="1">
                <a:solidFill>
                  <a:srgbClr val="800000"/>
                </a:solidFill>
                <a:latin typeface="Arial" charset="0"/>
              </a:defRPr>
            </a:lvl4pPr>
            <a:lvl5pPr algn="ctr" rtl="0" fontAlgn="base">
              <a:spcBef>
                <a:spcPct val="0"/>
              </a:spcBef>
              <a:spcAft>
                <a:spcPct val="0"/>
              </a:spcAft>
              <a:defRPr sz="3600" b="1">
                <a:solidFill>
                  <a:srgbClr val="800000"/>
                </a:solidFill>
                <a:latin typeface="Arial" charset="0"/>
              </a:defRPr>
            </a:lvl5pPr>
            <a:lvl6pPr marL="457200" algn="ctr" rtl="0" fontAlgn="base">
              <a:spcBef>
                <a:spcPct val="0"/>
              </a:spcBef>
              <a:spcAft>
                <a:spcPct val="0"/>
              </a:spcAft>
              <a:defRPr sz="3600" b="1">
                <a:solidFill>
                  <a:srgbClr val="800000"/>
                </a:solidFill>
                <a:latin typeface="Arial" charset="0"/>
              </a:defRPr>
            </a:lvl6pPr>
            <a:lvl7pPr marL="914400" algn="ctr" rtl="0" fontAlgn="base">
              <a:spcBef>
                <a:spcPct val="0"/>
              </a:spcBef>
              <a:spcAft>
                <a:spcPct val="0"/>
              </a:spcAft>
              <a:defRPr sz="3600" b="1">
                <a:solidFill>
                  <a:srgbClr val="800000"/>
                </a:solidFill>
                <a:latin typeface="Arial" charset="0"/>
              </a:defRPr>
            </a:lvl7pPr>
            <a:lvl8pPr marL="1371600" algn="ctr" rtl="0" fontAlgn="base">
              <a:spcBef>
                <a:spcPct val="0"/>
              </a:spcBef>
              <a:spcAft>
                <a:spcPct val="0"/>
              </a:spcAft>
              <a:defRPr sz="3600" b="1">
                <a:solidFill>
                  <a:srgbClr val="800000"/>
                </a:solidFill>
                <a:latin typeface="Arial" charset="0"/>
              </a:defRPr>
            </a:lvl8pPr>
            <a:lvl9pPr marL="1828800" algn="ctr" rtl="0" fontAlgn="base">
              <a:spcBef>
                <a:spcPct val="0"/>
              </a:spcBef>
              <a:spcAft>
                <a:spcPct val="0"/>
              </a:spcAft>
              <a:defRPr sz="3600" b="1">
                <a:solidFill>
                  <a:srgbClr val="800000"/>
                </a:solidFill>
                <a:latin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l-GR" kern="0" dirty="0">
                <a:latin typeface="Arial" panose="020B0604020202020204" pitchFamily="34" charset="0"/>
                <a:cs typeface="Arial" panose="020B0604020202020204" pitchFamily="34" charset="0"/>
              </a:rPr>
              <a:t>Οδηγίες 1</a:t>
            </a:r>
            <a:r>
              <a:rPr lang="el-GR" kern="0" baseline="30000" dirty="0">
                <a:latin typeface="Arial" panose="020B0604020202020204" pitchFamily="34" charset="0"/>
                <a:cs typeface="Arial" panose="020B0604020202020204" pitchFamily="34" charset="0"/>
              </a:rPr>
              <a:t>ης</a:t>
            </a:r>
            <a:r>
              <a:rPr lang="el-GR" kern="0" dirty="0">
                <a:latin typeface="Arial" panose="020B0604020202020204" pitchFamily="34" charset="0"/>
                <a:cs typeface="Arial" panose="020B0604020202020204" pitchFamily="34" charset="0"/>
              </a:rPr>
              <a:t> Εργασίας</a:t>
            </a:r>
            <a:endParaRPr kumimoji="0" lang="en-US" sz="2400" i="0" u="none" strike="noStrike" kern="0" cap="none" spc="0" normalizeH="0" baseline="0" noProof="0" dirty="0">
              <a:ln>
                <a:noFill/>
              </a:ln>
              <a:solidFill>
                <a:srgbClr val="800000"/>
              </a:solidFill>
              <a:effectLst/>
              <a:uLnTx/>
              <a:uFillTx/>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889B4B1D-08D7-4166-A255-813F6B0D69B8}"/>
              </a:ext>
            </a:extLst>
          </p:cNvPr>
          <p:cNvSpPr txBox="1"/>
          <p:nvPr/>
        </p:nvSpPr>
        <p:spPr>
          <a:xfrm>
            <a:off x="380999" y="1063727"/>
            <a:ext cx="11432081" cy="3693319"/>
          </a:xfrm>
          <a:prstGeom prst="rect">
            <a:avLst/>
          </a:prstGeom>
          <a:noFill/>
        </p:spPr>
        <p:txBody>
          <a:bodyPr wrap="square" rtlCol="0">
            <a:spAutoFit/>
          </a:bodyPr>
          <a:lstStyle/>
          <a:p>
            <a:pPr marL="342900" indent="-342900" algn="just">
              <a:buFont typeface="+mj-lt"/>
              <a:buAutoNum type="arabicPeriod"/>
            </a:pPr>
            <a:r>
              <a:rPr lang="el-GR" dirty="0"/>
              <a:t>Εντοπίζουμε παρόμοιες εφαρμογές με αυτήν που θέλουμε να κάνουμε (τουλάχιστον 5). Κάνουμε μια απλή περιγραφή του τι προσφέρει η κάθε εφαρμογή</a:t>
            </a:r>
            <a:r>
              <a:rPr lang="en-US" dirty="0"/>
              <a:t>.</a:t>
            </a:r>
            <a:endParaRPr lang="el-GR" dirty="0"/>
          </a:p>
          <a:p>
            <a:pPr marL="342900" indent="-342900">
              <a:buFont typeface="+mj-lt"/>
              <a:buAutoNum type="arabicPeriod"/>
            </a:pPr>
            <a:endParaRPr lang="el-GR" dirty="0"/>
          </a:p>
          <a:p>
            <a:pPr marL="342900" indent="-342900" algn="just">
              <a:buFont typeface="+mj-lt"/>
              <a:buAutoNum type="arabicPeriod"/>
            </a:pPr>
            <a:r>
              <a:rPr lang="el-GR" dirty="0"/>
              <a:t>Καταγράφουμε απαιτήσεις συστήματος (είτε λειτουργικές είτε μη-λειτουργικές). Δεν μας ενδιαφέρει ο διαχωρισμός σ ’αυτή τη φάση της εργασίας.</a:t>
            </a:r>
          </a:p>
          <a:p>
            <a:pPr marL="342900" indent="-342900" algn="just">
              <a:buFont typeface="+mj-lt"/>
              <a:buAutoNum type="arabicPeriod"/>
            </a:pPr>
            <a:endParaRPr lang="el-GR" dirty="0"/>
          </a:p>
          <a:p>
            <a:pPr marL="342900" indent="-342900" algn="just">
              <a:buFont typeface="+mj-lt"/>
              <a:buAutoNum type="arabicPeriod"/>
            </a:pPr>
            <a:r>
              <a:rPr lang="el-GR" dirty="0"/>
              <a:t>Καταγράφουμε τις οθόνες του συστήματος</a:t>
            </a:r>
            <a:r>
              <a:rPr lang="en-US" dirty="0"/>
              <a:t> </a:t>
            </a:r>
            <a:r>
              <a:rPr lang="el-GR" dirty="0"/>
              <a:t>, με βάση τις απαιτήσεις (τουλάχιστον 10 οθόνες</a:t>
            </a:r>
            <a:r>
              <a:rPr lang="en-US" dirty="0"/>
              <a:t> </a:t>
            </a:r>
            <a:r>
              <a:rPr lang="el-GR" dirty="0"/>
              <a:t>, διαφορετικής λειτουργίας και εμφάνισης).</a:t>
            </a:r>
          </a:p>
          <a:p>
            <a:pPr marL="342900" indent="-342900" algn="just">
              <a:buFont typeface="+mj-lt"/>
              <a:buAutoNum type="arabicPeriod"/>
            </a:pPr>
            <a:endParaRPr lang="el-GR" dirty="0"/>
          </a:p>
          <a:p>
            <a:pPr marL="342900" indent="-342900" algn="just">
              <a:buFont typeface="+mj-lt"/>
              <a:buAutoNum type="arabicPeriod"/>
            </a:pPr>
            <a:r>
              <a:rPr lang="el-GR" dirty="0"/>
              <a:t>Γράφουμε την ιστορία του χρήστη (</a:t>
            </a:r>
            <a:r>
              <a:rPr lang="en-US" dirty="0"/>
              <a:t>User Story)</a:t>
            </a:r>
            <a:r>
              <a:rPr lang="el-GR" dirty="0"/>
              <a:t> μας (τουλάχιστον 3 ιστορίες)</a:t>
            </a:r>
            <a:r>
              <a:rPr lang="en-US" dirty="0"/>
              <a:t> – </a:t>
            </a:r>
            <a:r>
              <a:rPr lang="el-GR" dirty="0"/>
              <a:t>Μπορεί σε κάποια σημεία να συμπίπτουν αλλά προσπαθούμε να είναι μοναδικά.</a:t>
            </a:r>
          </a:p>
          <a:p>
            <a:pPr marL="342900" indent="-342900" algn="just">
              <a:buFont typeface="+mj-lt"/>
              <a:buAutoNum type="arabicPeriod"/>
            </a:pPr>
            <a:endParaRPr lang="el-GR" dirty="0"/>
          </a:p>
          <a:p>
            <a:pPr marL="342900" indent="-342900" algn="just">
              <a:buFont typeface="+mj-lt"/>
              <a:buAutoNum type="arabicPeriod"/>
            </a:pPr>
            <a:r>
              <a:rPr lang="el-GR" dirty="0"/>
              <a:t>Δημιουργούμε διάγραμμα ροής (τουλάχιστον 3)</a:t>
            </a:r>
            <a:r>
              <a:rPr lang="en-US" dirty="0"/>
              <a:t> </a:t>
            </a:r>
            <a:r>
              <a:rPr lang="el-GR" dirty="0"/>
              <a:t>με βάση τις ιστορίες.</a:t>
            </a:r>
          </a:p>
        </p:txBody>
      </p:sp>
    </p:spTree>
    <p:extLst>
      <p:ext uri="{BB962C8B-B14F-4D97-AF65-F5344CB8AC3E}">
        <p14:creationId xmlns:p14="http://schemas.microsoft.com/office/powerpoint/2010/main" val="2941128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C01F53E1-E6B8-45E2-A664-AB6547A4C268}"/>
              </a:ext>
            </a:extLst>
          </p:cNvPr>
          <p:cNvSpPr txBox="1">
            <a:spLocks/>
          </p:cNvSpPr>
          <p:nvPr/>
        </p:nvSpPr>
        <p:spPr bwMode="auto">
          <a:xfrm>
            <a:off x="128464" y="76200"/>
            <a:ext cx="12063536" cy="616496"/>
          </a:xfrm>
          <a:prstGeom prst="rect">
            <a:avLst/>
          </a:prstGeom>
          <a:noFill/>
          <a:ln w="9525">
            <a:noFill/>
            <a:miter lim="800000"/>
            <a:headEnd/>
            <a:tailEnd/>
          </a:ln>
          <a:effectLst/>
        </p:spPr>
        <p:txBody>
          <a:bodyPr vert="horz" wrap="square" lIns="92075" tIns="46038" rIns="92075" bIns="46038" numCol="1" anchor="ctr" anchorCtr="0" compatLnSpc="1">
            <a:prstTxWarp prst="textNoShape">
              <a:avLst/>
            </a:prstTxWarp>
          </a:bodyPr>
          <a:lstStyle>
            <a:lvl1pPr algn="ctr" rtl="0" fontAlgn="base">
              <a:spcBef>
                <a:spcPct val="0"/>
              </a:spcBef>
              <a:spcAft>
                <a:spcPct val="0"/>
              </a:spcAft>
              <a:defRPr sz="2400" b="1">
                <a:solidFill>
                  <a:srgbClr val="800000"/>
                </a:solidFill>
                <a:latin typeface="+mj-lt"/>
                <a:ea typeface="+mj-ea"/>
                <a:cs typeface="+mj-cs"/>
              </a:defRPr>
            </a:lvl1pPr>
            <a:lvl2pPr algn="ctr" rtl="0" fontAlgn="base">
              <a:spcBef>
                <a:spcPct val="0"/>
              </a:spcBef>
              <a:spcAft>
                <a:spcPct val="0"/>
              </a:spcAft>
              <a:defRPr sz="3600" b="1">
                <a:solidFill>
                  <a:srgbClr val="800000"/>
                </a:solidFill>
                <a:latin typeface="Arial" charset="0"/>
              </a:defRPr>
            </a:lvl2pPr>
            <a:lvl3pPr algn="ctr" rtl="0" fontAlgn="base">
              <a:spcBef>
                <a:spcPct val="0"/>
              </a:spcBef>
              <a:spcAft>
                <a:spcPct val="0"/>
              </a:spcAft>
              <a:defRPr sz="3600" b="1">
                <a:solidFill>
                  <a:srgbClr val="800000"/>
                </a:solidFill>
                <a:latin typeface="Arial" charset="0"/>
              </a:defRPr>
            </a:lvl3pPr>
            <a:lvl4pPr algn="ctr" rtl="0" fontAlgn="base">
              <a:spcBef>
                <a:spcPct val="0"/>
              </a:spcBef>
              <a:spcAft>
                <a:spcPct val="0"/>
              </a:spcAft>
              <a:defRPr sz="3600" b="1">
                <a:solidFill>
                  <a:srgbClr val="800000"/>
                </a:solidFill>
                <a:latin typeface="Arial" charset="0"/>
              </a:defRPr>
            </a:lvl4pPr>
            <a:lvl5pPr algn="ctr" rtl="0" fontAlgn="base">
              <a:spcBef>
                <a:spcPct val="0"/>
              </a:spcBef>
              <a:spcAft>
                <a:spcPct val="0"/>
              </a:spcAft>
              <a:defRPr sz="3600" b="1">
                <a:solidFill>
                  <a:srgbClr val="800000"/>
                </a:solidFill>
                <a:latin typeface="Arial" charset="0"/>
              </a:defRPr>
            </a:lvl5pPr>
            <a:lvl6pPr marL="457200" algn="ctr" rtl="0" fontAlgn="base">
              <a:spcBef>
                <a:spcPct val="0"/>
              </a:spcBef>
              <a:spcAft>
                <a:spcPct val="0"/>
              </a:spcAft>
              <a:defRPr sz="3600" b="1">
                <a:solidFill>
                  <a:srgbClr val="800000"/>
                </a:solidFill>
                <a:latin typeface="Arial" charset="0"/>
              </a:defRPr>
            </a:lvl6pPr>
            <a:lvl7pPr marL="914400" algn="ctr" rtl="0" fontAlgn="base">
              <a:spcBef>
                <a:spcPct val="0"/>
              </a:spcBef>
              <a:spcAft>
                <a:spcPct val="0"/>
              </a:spcAft>
              <a:defRPr sz="3600" b="1">
                <a:solidFill>
                  <a:srgbClr val="800000"/>
                </a:solidFill>
                <a:latin typeface="Arial" charset="0"/>
              </a:defRPr>
            </a:lvl7pPr>
            <a:lvl8pPr marL="1371600" algn="ctr" rtl="0" fontAlgn="base">
              <a:spcBef>
                <a:spcPct val="0"/>
              </a:spcBef>
              <a:spcAft>
                <a:spcPct val="0"/>
              </a:spcAft>
              <a:defRPr sz="3600" b="1">
                <a:solidFill>
                  <a:srgbClr val="800000"/>
                </a:solidFill>
                <a:latin typeface="Arial" charset="0"/>
              </a:defRPr>
            </a:lvl8pPr>
            <a:lvl9pPr marL="1828800" algn="ctr" rtl="0" fontAlgn="base">
              <a:spcBef>
                <a:spcPct val="0"/>
              </a:spcBef>
              <a:spcAft>
                <a:spcPct val="0"/>
              </a:spcAft>
              <a:defRPr sz="3600" b="1">
                <a:solidFill>
                  <a:srgbClr val="800000"/>
                </a:solidFill>
                <a:latin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l-GR" kern="0" dirty="0">
                <a:latin typeface="Arial" panose="020B0604020202020204" pitchFamily="34" charset="0"/>
                <a:cs typeface="Arial" panose="020B0604020202020204" pitchFamily="34" charset="0"/>
              </a:rPr>
              <a:t>Οθόνες Εφαρμογής</a:t>
            </a:r>
            <a:endParaRPr kumimoji="0" lang="en-US" sz="3200" i="0" u="none" strike="noStrike" kern="0" cap="none" spc="0" normalizeH="0" baseline="0" noProof="0" dirty="0">
              <a:ln>
                <a:noFill/>
              </a:ln>
              <a:effectLst/>
              <a:uLnTx/>
              <a:uFillTx/>
              <a:latin typeface="Arial" panose="020B0604020202020204" pitchFamily="34" charset="0"/>
              <a:cs typeface="Arial" panose="020B0604020202020204" pitchFamily="34" charset="0"/>
            </a:endParaRPr>
          </a:p>
        </p:txBody>
      </p:sp>
      <p:sp>
        <p:nvSpPr>
          <p:cNvPr id="2" name="TextBox 1">
            <a:extLst>
              <a:ext uri="{FF2B5EF4-FFF2-40B4-BE49-F238E27FC236}">
                <a16:creationId xmlns:a16="http://schemas.microsoft.com/office/drawing/2014/main" id="{1EA8D763-6A81-4F1A-81FE-F66058C96B7A}"/>
              </a:ext>
            </a:extLst>
          </p:cNvPr>
          <p:cNvSpPr txBox="1"/>
          <p:nvPr/>
        </p:nvSpPr>
        <p:spPr>
          <a:xfrm>
            <a:off x="759125" y="813573"/>
            <a:ext cx="10887960" cy="4247317"/>
          </a:xfrm>
          <a:prstGeom prst="rect">
            <a:avLst/>
          </a:prstGeom>
          <a:noFill/>
        </p:spPr>
        <p:txBody>
          <a:bodyPr wrap="square" rtlCol="0">
            <a:spAutoFit/>
          </a:bodyPr>
          <a:lstStyle/>
          <a:p>
            <a:pPr marL="800100" lvl="1" indent="-342900" algn="ctr">
              <a:buFont typeface="+mj-lt"/>
              <a:buAutoNum type="arabicPeriod" startAt="10"/>
            </a:pPr>
            <a:r>
              <a:rPr lang="el-GR" dirty="0"/>
              <a:t> Οθόνη αποστολής σχολίων και αιτημάτων.</a:t>
            </a:r>
          </a:p>
          <a:p>
            <a:pPr marL="342900" indent="-342900" algn="just">
              <a:buFont typeface="Arial" pitchFamily="34" charset="0"/>
              <a:buChar char="•"/>
            </a:pPr>
            <a:r>
              <a:rPr lang="el-GR" dirty="0"/>
              <a:t>Ο χρήστης σε αυτήν την οθόνη θα μπορεί να στείλει σχόλια σχετικά με την εφαρμογή, να αναφέρει προβλήματα(</a:t>
            </a:r>
            <a:r>
              <a:rPr lang="en-US" dirty="0"/>
              <a:t>bugs)</a:t>
            </a:r>
            <a:r>
              <a:rPr lang="el-GR" dirty="0"/>
              <a:t> ή να κάνει αίτημα γραπτής ή τηλεφωνικής επικοινωνίας για οποιαδήποτε ανάγκη. </a:t>
            </a:r>
          </a:p>
          <a:p>
            <a:pPr marL="800100" lvl="1" indent="-342900" algn="ctr">
              <a:buFont typeface="+mj-lt"/>
              <a:buAutoNum type="arabicPeriod" startAt="11"/>
            </a:pPr>
            <a:r>
              <a:rPr lang="el-GR" dirty="0"/>
              <a:t>	Οθόνη ζωντανής παρακολούθησης. </a:t>
            </a:r>
            <a:endParaRPr lang="en-US" dirty="0"/>
          </a:p>
          <a:p>
            <a:pPr marL="285750" indent="-285750" algn="just">
              <a:buFont typeface="Arial" panose="020B0604020202020204" pitchFamily="34" charset="0"/>
              <a:buChar char="•"/>
            </a:pPr>
            <a:r>
              <a:rPr lang="el-GR" dirty="0"/>
              <a:t>Σε αυτήν την οθόνη ο χρήστης θα μπορεί να παρακολουθεί αγώνες ζωντανά. Η λειτουργία αυτής την οθόνης είναι παρόμοια με την λειτουργία παρακολούθησης παιχνιδιών </a:t>
            </a:r>
            <a:r>
              <a:rPr lang="en-US" dirty="0"/>
              <a:t>Live</a:t>
            </a:r>
            <a:r>
              <a:rPr lang="el-GR" dirty="0"/>
              <a:t> στοιχηματισμού στα παιχνίδια του </a:t>
            </a:r>
            <a:r>
              <a:rPr lang="en-US" dirty="0"/>
              <a:t>Live Casino.</a:t>
            </a:r>
            <a:endParaRPr lang="el-GR" dirty="0"/>
          </a:p>
          <a:p>
            <a:pPr algn="ctr"/>
            <a:r>
              <a:rPr lang="el-GR" dirty="0"/>
              <a:t>12.   Οθόνη</a:t>
            </a:r>
            <a:r>
              <a:rPr lang="en-US" dirty="0"/>
              <a:t> </a:t>
            </a:r>
            <a:r>
              <a:rPr lang="el-GR" dirty="0"/>
              <a:t>Όροι και Προϋποθέσεις.</a:t>
            </a:r>
          </a:p>
          <a:p>
            <a:pPr marL="285750" indent="-285750" algn="just">
              <a:buFont typeface="Arial" panose="020B0604020202020204" pitchFamily="34" charset="0"/>
              <a:buChar char="•"/>
            </a:pPr>
            <a:r>
              <a:rPr lang="el-GR" dirty="0"/>
              <a:t>Στην οθόνη αυτή, ο χρήστης θα έχει τη δυνατότητα να διαβάσει αναλυτικά όρους και προϋποθέσεις που πρέπει να γνωρίζει πριν ξεκινήσει κάποια διαδικασία στο καζίνο, είτε να διαβάσει τις συχνές ερωτήσεις που έχουν απαντηθεί για τα συχνότερα θέματα που προκύπτουν, όπως και να πληροφορηθεί για την εταιρεία, το σύστημα και τη σωστή χρήση της εφαρμογής. </a:t>
            </a:r>
          </a:p>
          <a:p>
            <a:pPr marL="342900" indent="-342900" algn="ctr">
              <a:buAutoNum type="arabicPeriod" startAt="13"/>
            </a:pPr>
            <a:r>
              <a:rPr lang="el-GR" dirty="0"/>
              <a:t>Οθόνη Κατέβασμα Εφαρμογής.</a:t>
            </a:r>
          </a:p>
          <a:p>
            <a:pPr marL="285750" indent="-285750" algn="just">
              <a:buFont typeface="Arial" panose="020B0604020202020204" pitchFamily="34" charset="0"/>
              <a:buChar char="•"/>
            </a:pPr>
            <a:r>
              <a:rPr lang="el-GR" dirty="0"/>
              <a:t>Στην οθόνη αυτή, ο χρήστης θα έχει τη δυνατότητα να κατεβάσει την εφαρμογή επιλέγοντας πρώτα για ποιο λογισμικό την θέλει, όπως και έναν οδηγό για να γίνει η εγκατάσταση αυτόματα.</a:t>
            </a:r>
          </a:p>
        </p:txBody>
      </p:sp>
    </p:spTree>
    <p:extLst>
      <p:ext uri="{BB962C8B-B14F-4D97-AF65-F5344CB8AC3E}">
        <p14:creationId xmlns:p14="http://schemas.microsoft.com/office/powerpoint/2010/main" val="39341200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5638012-F983-46A1-8AFE-319FC537C8B8}"/>
              </a:ext>
            </a:extLst>
          </p:cNvPr>
          <p:cNvSpPr/>
          <p:nvPr/>
        </p:nvSpPr>
        <p:spPr>
          <a:xfrm>
            <a:off x="0" y="3133545"/>
            <a:ext cx="12192000" cy="590909"/>
          </a:xfrm>
          <a:prstGeom prst="rect">
            <a:avLst/>
          </a:prstGeom>
          <a:solidFill>
            <a:srgbClr val="8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User Stories &amp; Flowchart</a:t>
            </a:r>
          </a:p>
        </p:txBody>
      </p:sp>
    </p:spTree>
    <p:extLst>
      <p:ext uri="{BB962C8B-B14F-4D97-AF65-F5344CB8AC3E}">
        <p14:creationId xmlns:p14="http://schemas.microsoft.com/office/powerpoint/2010/main" val="11766116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C01F53E1-E6B8-45E2-A664-AB6547A4C268}"/>
              </a:ext>
            </a:extLst>
          </p:cNvPr>
          <p:cNvSpPr txBox="1">
            <a:spLocks/>
          </p:cNvSpPr>
          <p:nvPr/>
        </p:nvSpPr>
        <p:spPr bwMode="auto">
          <a:xfrm>
            <a:off x="128464" y="76200"/>
            <a:ext cx="12063536" cy="616496"/>
          </a:xfrm>
          <a:prstGeom prst="rect">
            <a:avLst/>
          </a:prstGeom>
          <a:noFill/>
          <a:ln w="9525">
            <a:noFill/>
            <a:miter lim="800000"/>
            <a:headEnd/>
            <a:tailEnd/>
          </a:ln>
          <a:effectLst/>
        </p:spPr>
        <p:txBody>
          <a:bodyPr vert="horz" wrap="square" lIns="92075" tIns="46038" rIns="92075" bIns="46038" numCol="1" anchor="ctr" anchorCtr="0" compatLnSpc="1">
            <a:prstTxWarp prst="textNoShape">
              <a:avLst/>
            </a:prstTxWarp>
          </a:bodyPr>
          <a:lstStyle>
            <a:lvl1pPr algn="ctr" rtl="0" fontAlgn="base">
              <a:spcBef>
                <a:spcPct val="0"/>
              </a:spcBef>
              <a:spcAft>
                <a:spcPct val="0"/>
              </a:spcAft>
              <a:defRPr sz="2400" b="1">
                <a:solidFill>
                  <a:srgbClr val="800000"/>
                </a:solidFill>
                <a:latin typeface="+mj-lt"/>
                <a:ea typeface="+mj-ea"/>
                <a:cs typeface="+mj-cs"/>
              </a:defRPr>
            </a:lvl1pPr>
            <a:lvl2pPr algn="ctr" rtl="0" fontAlgn="base">
              <a:spcBef>
                <a:spcPct val="0"/>
              </a:spcBef>
              <a:spcAft>
                <a:spcPct val="0"/>
              </a:spcAft>
              <a:defRPr sz="3600" b="1">
                <a:solidFill>
                  <a:srgbClr val="800000"/>
                </a:solidFill>
                <a:latin typeface="Arial" charset="0"/>
              </a:defRPr>
            </a:lvl2pPr>
            <a:lvl3pPr algn="ctr" rtl="0" fontAlgn="base">
              <a:spcBef>
                <a:spcPct val="0"/>
              </a:spcBef>
              <a:spcAft>
                <a:spcPct val="0"/>
              </a:spcAft>
              <a:defRPr sz="3600" b="1">
                <a:solidFill>
                  <a:srgbClr val="800000"/>
                </a:solidFill>
                <a:latin typeface="Arial" charset="0"/>
              </a:defRPr>
            </a:lvl3pPr>
            <a:lvl4pPr algn="ctr" rtl="0" fontAlgn="base">
              <a:spcBef>
                <a:spcPct val="0"/>
              </a:spcBef>
              <a:spcAft>
                <a:spcPct val="0"/>
              </a:spcAft>
              <a:defRPr sz="3600" b="1">
                <a:solidFill>
                  <a:srgbClr val="800000"/>
                </a:solidFill>
                <a:latin typeface="Arial" charset="0"/>
              </a:defRPr>
            </a:lvl4pPr>
            <a:lvl5pPr algn="ctr" rtl="0" fontAlgn="base">
              <a:spcBef>
                <a:spcPct val="0"/>
              </a:spcBef>
              <a:spcAft>
                <a:spcPct val="0"/>
              </a:spcAft>
              <a:defRPr sz="3600" b="1">
                <a:solidFill>
                  <a:srgbClr val="800000"/>
                </a:solidFill>
                <a:latin typeface="Arial" charset="0"/>
              </a:defRPr>
            </a:lvl5pPr>
            <a:lvl6pPr marL="457200" algn="ctr" rtl="0" fontAlgn="base">
              <a:spcBef>
                <a:spcPct val="0"/>
              </a:spcBef>
              <a:spcAft>
                <a:spcPct val="0"/>
              </a:spcAft>
              <a:defRPr sz="3600" b="1">
                <a:solidFill>
                  <a:srgbClr val="800000"/>
                </a:solidFill>
                <a:latin typeface="Arial" charset="0"/>
              </a:defRPr>
            </a:lvl6pPr>
            <a:lvl7pPr marL="914400" algn="ctr" rtl="0" fontAlgn="base">
              <a:spcBef>
                <a:spcPct val="0"/>
              </a:spcBef>
              <a:spcAft>
                <a:spcPct val="0"/>
              </a:spcAft>
              <a:defRPr sz="3600" b="1">
                <a:solidFill>
                  <a:srgbClr val="800000"/>
                </a:solidFill>
                <a:latin typeface="Arial" charset="0"/>
              </a:defRPr>
            </a:lvl7pPr>
            <a:lvl8pPr marL="1371600" algn="ctr" rtl="0" fontAlgn="base">
              <a:spcBef>
                <a:spcPct val="0"/>
              </a:spcBef>
              <a:spcAft>
                <a:spcPct val="0"/>
              </a:spcAft>
              <a:defRPr sz="3600" b="1">
                <a:solidFill>
                  <a:srgbClr val="800000"/>
                </a:solidFill>
                <a:latin typeface="Arial" charset="0"/>
              </a:defRPr>
            </a:lvl8pPr>
            <a:lvl9pPr marL="1828800" algn="ctr" rtl="0" fontAlgn="base">
              <a:spcBef>
                <a:spcPct val="0"/>
              </a:spcBef>
              <a:spcAft>
                <a:spcPct val="0"/>
              </a:spcAft>
              <a:defRPr sz="3600" b="1">
                <a:solidFill>
                  <a:srgbClr val="800000"/>
                </a:solidFill>
                <a:latin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l-GR" sz="3200" i="0" u="none" strike="noStrike" kern="0" cap="none" spc="0" normalizeH="0" baseline="0" noProof="0" dirty="0">
                <a:ln>
                  <a:noFill/>
                </a:ln>
                <a:effectLst/>
                <a:uLnTx/>
                <a:uFillTx/>
                <a:latin typeface="Arial" panose="020B0604020202020204" pitchFamily="34" charset="0"/>
                <a:cs typeface="Arial" panose="020B0604020202020204" pitchFamily="34" charset="0"/>
              </a:rPr>
              <a:t>Ιστορία Χρήστη – 1</a:t>
            </a:r>
            <a:r>
              <a:rPr kumimoji="0" lang="el-GR" sz="3200" i="0" u="none" strike="noStrike" kern="0" cap="none" spc="0" normalizeH="0" baseline="30000" noProof="0" dirty="0">
                <a:ln>
                  <a:noFill/>
                </a:ln>
                <a:effectLst/>
                <a:uLnTx/>
                <a:uFillTx/>
                <a:latin typeface="Arial" panose="020B0604020202020204" pitchFamily="34" charset="0"/>
                <a:cs typeface="Arial" panose="020B0604020202020204" pitchFamily="34" charset="0"/>
              </a:rPr>
              <a:t>ο</a:t>
            </a:r>
            <a:r>
              <a:rPr kumimoji="0" lang="el-GR" sz="3200" i="0" u="none" strike="noStrike" kern="0" cap="none" spc="0" normalizeH="0" baseline="0" noProof="0" dirty="0">
                <a:ln>
                  <a:noFill/>
                </a:ln>
                <a:effectLst/>
                <a:uLnTx/>
                <a:uFillTx/>
                <a:latin typeface="Arial" panose="020B0604020202020204" pitchFamily="34" charset="0"/>
                <a:cs typeface="Arial" panose="020B0604020202020204" pitchFamily="34" charset="0"/>
              </a:rPr>
              <a:t> Σενάριο</a:t>
            </a:r>
            <a:endParaRPr kumimoji="0" lang="en-US" sz="3200" i="0" u="none" strike="noStrike" kern="0" cap="none" spc="0" normalizeH="0" baseline="0" noProof="0" dirty="0">
              <a:ln>
                <a:noFill/>
              </a:ln>
              <a:effectLst/>
              <a:uLnTx/>
              <a:uFillTx/>
              <a:latin typeface="Arial" panose="020B0604020202020204" pitchFamily="34" charset="0"/>
              <a:cs typeface="Arial" panose="020B0604020202020204" pitchFamily="34" charset="0"/>
            </a:endParaRPr>
          </a:p>
        </p:txBody>
      </p:sp>
      <p:sp>
        <p:nvSpPr>
          <p:cNvPr id="2" name="TextBox 1">
            <a:extLst>
              <a:ext uri="{FF2B5EF4-FFF2-40B4-BE49-F238E27FC236}">
                <a16:creationId xmlns:a16="http://schemas.microsoft.com/office/drawing/2014/main" id="{1EA8D763-6A81-4F1A-81FE-F66058C96B7A}"/>
              </a:ext>
            </a:extLst>
          </p:cNvPr>
          <p:cNvSpPr txBox="1"/>
          <p:nvPr/>
        </p:nvSpPr>
        <p:spPr>
          <a:xfrm>
            <a:off x="845389" y="1518248"/>
            <a:ext cx="10852030" cy="3693319"/>
          </a:xfrm>
          <a:prstGeom prst="rect">
            <a:avLst/>
          </a:prstGeom>
          <a:noFill/>
        </p:spPr>
        <p:txBody>
          <a:bodyPr wrap="square" rtlCol="0">
            <a:spAutoFit/>
          </a:bodyPr>
          <a:lstStyle/>
          <a:p>
            <a:pPr algn="ctr"/>
            <a:r>
              <a:rPr lang="el-GR" dirty="0"/>
              <a:t>1</a:t>
            </a:r>
            <a:r>
              <a:rPr lang="el-GR" baseline="30000" dirty="0"/>
              <a:t>η</a:t>
            </a:r>
            <a:r>
              <a:rPr lang="el-GR" dirty="0"/>
              <a:t> Ιστορία</a:t>
            </a:r>
            <a:endParaRPr lang="en-US" dirty="0"/>
          </a:p>
          <a:p>
            <a:pPr algn="ctr"/>
            <a:endParaRPr lang="el-GR" dirty="0"/>
          </a:p>
          <a:p>
            <a:pPr algn="just"/>
            <a:r>
              <a:rPr lang="el-GR" dirty="0"/>
              <a:t>Αρχικά ο χρήστης ανοίγει την ιστοσελίδα βλέποντας την αρχική οθόνη του συστήματος. Στη συνέχεια πατάει το κουμπί Σύνδεση Χρήστη για να συνδεθεί στον λογαριασμό του συμπληρώνοντας το όνομα χρήστη και τον κωδικό του. Εφόσον έχει συνδεθεί, επιλέγει την κατηγορία </a:t>
            </a:r>
            <a:r>
              <a:rPr lang="en-US" dirty="0"/>
              <a:t>casino</a:t>
            </a:r>
            <a:r>
              <a:rPr lang="el-GR" dirty="0"/>
              <a:t> και φιλτράροντας(</a:t>
            </a:r>
            <a:r>
              <a:rPr lang="en-US" dirty="0"/>
              <a:t>filter)</a:t>
            </a:r>
            <a:r>
              <a:rPr lang="el-GR" dirty="0"/>
              <a:t> τις αναζητήσεις βρίσκει τα παιχνίδια που έχουν ελάχιστο ποντάρισμα τα 0,20</a:t>
            </a:r>
            <a:r>
              <a:rPr lang="en-US" i="0" dirty="0">
                <a:effectLst/>
              </a:rPr>
              <a:t>€</a:t>
            </a:r>
            <a:r>
              <a:rPr lang="el-GR" dirty="0"/>
              <a:t>. Επειδή έχει βρει δύο </a:t>
            </a:r>
            <a:r>
              <a:rPr lang="en-US" dirty="0"/>
              <a:t>slots </a:t>
            </a:r>
            <a:r>
              <a:rPr lang="el-GR" dirty="0"/>
              <a:t>με τις απαιτήσεις που θέλει, επιλέγει και τα δύο μέσω της λειτουργίας </a:t>
            </a:r>
            <a:r>
              <a:rPr lang="en-US" dirty="0"/>
              <a:t>double-play</a:t>
            </a:r>
            <a:r>
              <a:rPr lang="el-GR" dirty="0"/>
              <a:t> για να παίξει και τα δύο παιχνίδια ταυτόχρονα με </a:t>
            </a:r>
            <a:r>
              <a:rPr lang="en-US" dirty="0"/>
              <a:t>split-screen.</a:t>
            </a:r>
            <a:r>
              <a:rPr lang="el-GR" dirty="0"/>
              <a:t> Πριν ξεκινήσει τις περιστροφές του επιλέγει στο πρώτο παιχνίδι οι 50 επόμενες περιστροφές να γίνουν αυτόματα από το κουμπί </a:t>
            </a:r>
            <a:r>
              <a:rPr lang="en-US" dirty="0"/>
              <a:t>turbo mode </a:t>
            </a:r>
            <a:r>
              <a:rPr lang="el-GR" dirty="0"/>
              <a:t>και στο δεύτερο παιχνίδι οι περιστροφές γίνονται χειροκίνητα. Ο χρήστης μετά το πέρας των περιστροφών και κέρδος 99</a:t>
            </a:r>
            <a:r>
              <a:rPr lang="en-US" i="0" dirty="0">
                <a:effectLst/>
              </a:rPr>
              <a:t>€</a:t>
            </a:r>
            <a:r>
              <a:rPr lang="el-GR" dirty="0"/>
              <a:t> αποφασίζει να κάνει ανάληψη, μεταβαίνοντας στο προφίλ του. Εκεί επιλέγει ανάληψη χρημάτων, εισάγει το ποσό και βάζει τα στοιχεία της κάρτας του, αφού δεν την είχε αποθηκεύσει σε προηγούμενη συνεδρία. Τέλος κάνει αποσύνδεση από τον λογαριασμό του πατώντας Αποσύνδεση Χρήστη.</a:t>
            </a:r>
          </a:p>
        </p:txBody>
      </p:sp>
    </p:spTree>
    <p:extLst>
      <p:ext uri="{BB962C8B-B14F-4D97-AF65-F5344CB8AC3E}">
        <p14:creationId xmlns:p14="http://schemas.microsoft.com/office/powerpoint/2010/main" val="29301740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C01F53E1-E6B8-45E2-A664-AB6547A4C268}"/>
              </a:ext>
            </a:extLst>
          </p:cNvPr>
          <p:cNvSpPr txBox="1">
            <a:spLocks/>
          </p:cNvSpPr>
          <p:nvPr/>
        </p:nvSpPr>
        <p:spPr bwMode="auto">
          <a:xfrm>
            <a:off x="128464" y="76200"/>
            <a:ext cx="12063536" cy="616496"/>
          </a:xfrm>
          <a:prstGeom prst="rect">
            <a:avLst/>
          </a:prstGeom>
          <a:noFill/>
          <a:ln w="9525">
            <a:noFill/>
            <a:miter lim="800000"/>
            <a:headEnd/>
            <a:tailEnd/>
          </a:ln>
          <a:effectLst/>
        </p:spPr>
        <p:txBody>
          <a:bodyPr vert="horz" wrap="square" lIns="92075" tIns="46038" rIns="92075" bIns="46038" numCol="1" anchor="ctr" anchorCtr="0" compatLnSpc="1">
            <a:prstTxWarp prst="textNoShape">
              <a:avLst/>
            </a:prstTxWarp>
          </a:bodyPr>
          <a:lstStyle>
            <a:lvl1pPr algn="ctr" rtl="0" fontAlgn="base">
              <a:spcBef>
                <a:spcPct val="0"/>
              </a:spcBef>
              <a:spcAft>
                <a:spcPct val="0"/>
              </a:spcAft>
              <a:defRPr sz="2400" b="1">
                <a:solidFill>
                  <a:srgbClr val="800000"/>
                </a:solidFill>
                <a:latin typeface="+mj-lt"/>
                <a:ea typeface="+mj-ea"/>
                <a:cs typeface="+mj-cs"/>
              </a:defRPr>
            </a:lvl1pPr>
            <a:lvl2pPr algn="ctr" rtl="0" fontAlgn="base">
              <a:spcBef>
                <a:spcPct val="0"/>
              </a:spcBef>
              <a:spcAft>
                <a:spcPct val="0"/>
              </a:spcAft>
              <a:defRPr sz="3600" b="1">
                <a:solidFill>
                  <a:srgbClr val="800000"/>
                </a:solidFill>
                <a:latin typeface="Arial" charset="0"/>
              </a:defRPr>
            </a:lvl2pPr>
            <a:lvl3pPr algn="ctr" rtl="0" fontAlgn="base">
              <a:spcBef>
                <a:spcPct val="0"/>
              </a:spcBef>
              <a:spcAft>
                <a:spcPct val="0"/>
              </a:spcAft>
              <a:defRPr sz="3600" b="1">
                <a:solidFill>
                  <a:srgbClr val="800000"/>
                </a:solidFill>
                <a:latin typeface="Arial" charset="0"/>
              </a:defRPr>
            </a:lvl3pPr>
            <a:lvl4pPr algn="ctr" rtl="0" fontAlgn="base">
              <a:spcBef>
                <a:spcPct val="0"/>
              </a:spcBef>
              <a:spcAft>
                <a:spcPct val="0"/>
              </a:spcAft>
              <a:defRPr sz="3600" b="1">
                <a:solidFill>
                  <a:srgbClr val="800000"/>
                </a:solidFill>
                <a:latin typeface="Arial" charset="0"/>
              </a:defRPr>
            </a:lvl4pPr>
            <a:lvl5pPr algn="ctr" rtl="0" fontAlgn="base">
              <a:spcBef>
                <a:spcPct val="0"/>
              </a:spcBef>
              <a:spcAft>
                <a:spcPct val="0"/>
              </a:spcAft>
              <a:defRPr sz="3600" b="1">
                <a:solidFill>
                  <a:srgbClr val="800000"/>
                </a:solidFill>
                <a:latin typeface="Arial" charset="0"/>
              </a:defRPr>
            </a:lvl5pPr>
            <a:lvl6pPr marL="457200" algn="ctr" rtl="0" fontAlgn="base">
              <a:spcBef>
                <a:spcPct val="0"/>
              </a:spcBef>
              <a:spcAft>
                <a:spcPct val="0"/>
              </a:spcAft>
              <a:defRPr sz="3600" b="1">
                <a:solidFill>
                  <a:srgbClr val="800000"/>
                </a:solidFill>
                <a:latin typeface="Arial" charset="0"/>
              </a:defRPr>
            </a:lvl6pPr>
            <a:lvl7pPr marL="914400" algn="ctr" rtl="0" fontAlgn="base">
              <a:spcBef>
                <a:spcPct val="0"/>
              </a:spcBef>
              <a:spcAft>
                <a:spcPct val="0"/>
              </a:spcAft>
              <a:defRPr sz="3600" b="1">
                <a:solidFill>
                  <a:srgbClr val="800000"/>
                </a:solidFill>
                <a:latin typeface="Arial" charset="0"/>
              </a:defRPr>
            </a:lvl7pPr>
            <a:lvl8pPr marL="1371600" algn="ctr" rtl="0" fontAlgn="base">
              <a:spcBef>
                <a:spcPct val="0"/>
              </a:spcBef>
              <a:spcAft>
                <a:spcPct val="0"/>
              </a:spcAft>
              <a:defRPr sz="3600" b="1">
                <a:solidFill>
                  <a:srgbClr val="800000"/>
                </a:solidFill>
                <a:latin typeface="Arial" charset="0"/>
              </a:defRPr>
            </a:lvl8pPr>
            <a:lvl9pPr marL="1828800" algn="ctr" rtl="0" fontAlgn="base">
              <a:spcBef>
                <a:spcPct val="0"/>
              </a:spcBef>
              <a:spcAft>
                <a:spcPct val="0"/>
              </a:spcAft>
              <a:defRPr sz="3600" b="1">
                <a:solidFill>
                  <a:srgbClr val="800000"/>
                </a:solidFill>
                <a:latin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3200" i="0" u="none" strike="noStrike" kern="0" cap="none" spc="0" normalizeH="0" baseline="0" noProof="0" dirty="0">
                <a:ln>
                  <a:noFill/>
                </a:ln>
                <a:effectLst/>
                <a:uLnTx/>
                <a:uFillTx/>
                <a:latin typeface="Arial" panose="020B0604020202020204" pitchFamily="34" charset="0"/>
                <a:cs typeface="Arial" panose="020B0604020202020204" pitchFamily="34" charset="0"/>
              </a:rPr>
              <a:t>Flowchart </a:t>
            </a:r>
            <a:r>
              <a:rPr kumimoji="0" lang="el-GR" sz="3200" i="0" u="none" strike="noStrike" kern="0" cap="none" spc="0" normalizeH="0" baseline="0" noProof="0" dirty="0">
                <a:ln>
                  <a:noFill/>
                </a:ln>
                <a:effectLst/>
                <a:uLnTx/>
                <a:uFillTx/>
                <a:latin typeface="Arial" panose="020B0604020202020204" pitchFamily="34" charset="0"/>
                <a:cs typeface="Arial" panose="020B0604020202020204" pitchFamily="34" charset="0"/>
              </a:rPr>
              <a:t>– 1</a:t>
            </a:r>
            <a:r>
              <a:rPr kumimoji="0" lang="el-GR" sz="3200" i="0" u="none" strike="noStrike" kern="0" cap="none" spc="0" normalizeH="0" baseline="30000" noProof="0" dirty="0">
                <a:ln>
                  <a:noFill/>
                </a:ln>
                <a:effectLst/>
                <a:uLnTx/>
                <a:uFillTx/>
                <a:latin typeface="Arial" panose="020B0604020202020204" pitchFamily="34" charset="0"/>
                <a:cs typeface="Arial" panose="020B0604020202020204" pitchFamily="34" charset="0"/>
              </a:rPr>
              <a:t>ο</a:t>
            </a:r>
            <a:r>
              <a:rPr kumimoji="0" lang="el-GR" sz="3200" i="0" u="none" strike="noStrike" kern="0" cap="none" spc="0" normalizeH="0" baseline="0" noProof="0" dirty="0">
                <a:ln>
                  <a:noFill/>
                </a:ln>
                <a:effectLst/>
                <a:uLnTx/>
                <a:uFillTx/>
                <a:latin typeface="Arial" panose="020B0604020202020204" pitchFamily="34" charset="0"/>
                <a:cs typeface="Arial" panose="020B0604020202020204" pitchFamily="34" charset="0"/>
              </a:rPr>
              <a:t> Σενάριο</a:t>
            </a:r>
            <a:endParaRPr kumimoji="0" lang="en-US" sz="3200" i="0" u="none" strike="noStrike" kern="0" cap="none" spc="0" normalizeH="0" baseline="0" noProof="0" dirty="0">
              <a:ln>
                <a:noFill/>
              </a:ln>
              <a:effectLst/>
              <a:uLnTx/>
              <a:uFillTx/>
              <a:latin typeface="Arial" panose="020B0604020202020204" pitchFamily="34" charset="0"/>
              <a:cs typeface="Arial" panose="020B0604020202020204" pitchFamily="34" charset="0"/>
            </a:endParaRPr>
          </a:p>
        </p:txBody>
      </p:sp>
      <p:pic>
        <p:nvPicPr>
          <p:cNvPr id="4" name="Picture 3" descr="Diagram&#10;&#10;Description automatically generated">
            <a:extLst>
              <a:ext uri="{FF2B5EF4-FFF2-40B4-BE49-F238E27FC236}">
                <a16:creationId xmlns:a16="http://schemas.microsoft.com/office/drawing/2014/main" id="{BC2960DE-8A59-470D-89FA-5BEC866A14F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8674" y="1224793"/>
            <a:ext cx="9996656" cy="4957894"/>
          </a:xfrm>
          <a:prstGeom prst="rect">
            <a:avLst/>
          </a:prstGeom>
        </p:spPr>
      </p:pic>
    </p:spTree>
    <p:extLst>
      <p:ext uri="{BB962C8B-B14F-4D97-AF65-F5344CB8AC3E}">
        <p14:creationId xmlns:p14="http://schemas.microsoft.com/office/powerpoint/2010/main" val="30209981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C01F53E1-E6B8-45E2-A664-AB6547A4C268}"/>
              </a:ext>
            </a:extLst>
          </p:cNvPr>
          <p:cNvSpPr txBox="1">
            <a:spLocks/>
          </p:cNvSpPr>
          <p:nvPr/>
        </p:nvSpPr>
        <p:spPr bwMode="auto">
          <a:xfrm>
            <a:off x="128464" y="76200"/>
            <a:ext cx="12063536" cy="616496"/>
          </a:xfrm>
          <a:prstGeom prst="rect">
            <a:avLst/>
          </a:prstGeom>
          <a:noFill/>
          <a:ln w="9525">
            <a:noFill/>
            <a:miter lim="800000"/>
            <a:headEnd/>
            <a:tailEnd/>
          </a:ln>
          <a:effectLst/>
        </p:spPr>
        <p:txBody>
          <a:bodyPr vert="horz" wrap="square" lIns="92075" tIns="46038" rIns="92075" bIns="46038" numCol="1" anchor="ctr" anchorCtr="0" compatLnSpc="1">
            <a:prstTxWarp prst="textNoShape">
              <a:avLst/>
            </a:prstTxWarp>
          </a:bodyPr>
          <a:lstStyle>
            <a:lvl1pPr algn="ctr" rtl="0" fontAlgn="base">
              <a:spcBef>
                <a:spcPct val="0"/>
              </a:spcBef>
              <a:spcAft>
                <a:spcPct val="0"/>
              </a:spcAft>
              <a:defRPr sz="2400" b="1">
                <a:solidFill>
                  <a:srgbClr val="800000"/>
                </a:solidFill>
                <a:latin typeface="+mj-lt"/>
                <a:ea typeface="+mj-ea"/>
                <a:cs typeface="+mj-cs"/>
              </a:defRPr>
            </a:lvl1pPr>
            <a:lvl2pPr algn="ctr" rtl="0" fontAlgn="base">
              <a:spcBef>
                <a:spcPct val="0"/>
              </a:spcBef>
              <a:spcAft>
                <a:spcPct val="0"/>
              </a:spcAft>
              <a:defRPr sz="3600" b="1">
                <a:solidFill>
                  <a:srgbClr val="800000"/>
                </a:solidFill>
                <a:latin typeface="Arial" charset="0"/>
              </a:defRPr>
            </a:lvl2pPr>
            <a:lvl3pPr algn="ctr" rtl="0" fontAlgn="base">
              <a:spcBef>
                <a:spcPct val="0"/>
              </a:spcBef>
              <a:spcAft>
                <a:spcPct val="0"/>
              </a:spcAft>
              <a:defRPr sz="3600" b="1">
                <a:solidFill>
                  <a:srgbClr val="800000"/>
                </a:solidFill>
                <a:latin typeface="Arial" charset="0"/>
              </a:defRPr>
            </a:lvl3pPr>
            <a:lvl4pPr algn="ctr" rtl="0" fontAlgn="base">
              <a:spcBef>
                <a:spcPct val="0"/>
              </a:spcBef>
              <a:spcAft>
                <a:spcPct val="0"/>
              </a:spcAft>
              <a:defRPr sz="3600" b="1">
                <a:solidFill>
                  <a:srgbClr val="800000"/>
                </a:solidFill>
                <a:latin typeface="Arial" charset="0"/>
              </a:defRPr>
            </a:lvl4pPr>
            <a:lvl5pPr algn="ctr" rtl="0" fontAlgn="base">
              <a:spcBef>
                <a:spcPct val="0"/>
              </a:spcBef>
              <a:spcAft>
                <a:spcPct val="0"/>
              </a:spcAft>
              <a:defRPr sz="3600" b="1">
                <a:solidFill>
                  <a:srgbClr val="800000"/>
                </a:solidFill>
                <a:latin typeface="Arial" charset="0"/>
              </a:defRPr>
            </a:lvl5pPr>
            <a:lvl6pPr marL="457200" algn="ctr" rtl="0" fontAlgn="base">
              <a:spcBef>
                <a:spcPct val="0"/>
              </a:spcBef>
              <a:spcAft>
                <a:spcPct val="0"/>
              </a:spcAft>
              <a:defRPr sz="3600" b="1">
                <a:solidFill>
                  <a:srgbClr val="800000"/>
                </a:solidFill>
                <a:latin typeface="Arial" charset="0"/>
              </a:defRPr>
            </a:lvl6pPr>
            <a:lvl7pPr marL="914400" algn="ctr" rtl="0" fontAlgn="base">
              <a:spcBef>
                <a:spcPct val="0"/>
              </a:spcBef>
              <a:spcAft>
                <a:spcPct val="0"/>
              </a:spcAft>
              <a:defRPr sz="3600" b="1">
                <a:solidFill>
                  <a:srgbClr val="800000"/>
                </a:solidFill>
                <a:latin typeface="Arial" charset="0"/>
              </a:defRPr>
            </a:lvl7pPr>
            <a:lvl8pPr marL="1371600" algn="ctr" rtl="0" fontAlgn="base">
              <a:spcBef>
                <a:spcPct val="0"/>
              </a:spcBef>
              <a:spcAft>
                <a:spcPct val="0"/>
              </a:spcAft>
              <a:defRPr sz="3600" b="1">
                <a:solidFill>
                  <a:srgbClr val="800000"/>
                </a:solidFill>
                <a:latin typeface="Arial" charset="0"/>
              </a:defRPr>
            </a:lvl8pPr>
            <a:lvl9pPr marL="1828800" algn="ctr" rtl="0" fontAlgn="base">
              <a:spcBef>
                <a:spcPct val="0"/>
              </a:spcBef>
              <a:spcAft>
                <a:spcPct val="0"/>
              </a:spcAft>
              <a:defRPr sz="3600" b="1">
                <a:solidFill>
                  <a:srgbClr val="800000"/>
                </a:solidFill>
                <a:latin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l-GR" sz="3200" i="0" u="none" strike="noStrike" kern="0" cap="none" spc="0" normalizeH="0" baseline="0" noProof="0" dirty="0">
                <a:ln>
                  <a:noFill/>
                </a:ln>
                <a:effectLst/>
                <a:uLnTx/>
                <a:uFillTx/>
                <a:latin typeface="Arial" panose="020B0604020202020204" pitchFamily="34" charset="0"/>
                <a:cs typeface="Arial" panose="020B0604020202020204" pitchFamily="34" charset="0"/>
              </a:rPr>
              <a:t>Ιστορία Χρήστη – 2</a:t>
            </a:r>
            <a:r>
              <a:rPr kumimoji="0" lang="el-GR" sz="3200" i="0" u="none" strike="noStrike" kern="0" cap="none" spc="0" normalizeH="0" baseline="30000" noProof="0" dirty="0">
                <a:ln>
                  <a:noFill/>
                </a:ln>
                <a:effectLst/>
                <a:uLnTx/>
                <a:uFillTx/>
                <a:latin typeface="Arial" panose="020B0604020202020204" pitchFamily="34" charset="0"/>
                <a:cs typeface="Arial" panose="020B0604020202020204" pitchFamily="34" charset="0"/>
              </a:rPr>
              <a:t>ο</a:t>
            </a:r>
            <a:r>
              <a:rPr kumimoji="0" lang="el-GR" sz="3200" i="0" u="none" strike="noStrike" kern="0" cap="none" spc="0" normalizeH="0" baseline="0" noProof="0" dirty="0">
                <a:ln>
                  <a:noFill/>
                </a:ln>
                <a:effectLst/>
                <a:uLnTx/>
                <a:uFillTx/>
                <a:latin typeface="Arial" panose="020B0604020202020204" pitchFamily="34" charset="0"/>
                <a:cs typeface="Arial" panose="020B0604020202020204" pitchFamily="34" charset="0"/>
              </a:rPr>
              <a:t> Σενάριο</a:t>
            </a:r>
            <a:endParaRPr kumimoji="0" lang="en-US" sz="3200" i="0" u="none" strike="noStrike" kern="0" cap="none" spc="0" normalizeH="0" baseline="0" noProof="0" dirty="0">
              <a:ln>
                <a:noFill/>
              </a:ln>
              <a:effectLst/>
              <a:uLnTx/>
              <a:uFillTx/>
              <a:latin typeface="Arial" panose="020B0604020202020204" pitchFamily="34" charset="0"/>
              <a:cs typeface="Arial" panose="020B0604020202020204" pitchFamily="34" charset="0"/>
            </a:endParaRPr>
          </a:p>
        </p:txBody>
      </p:sp>
      <p:sp>
        <p:nvSpPr>
          <p:cNvPr id="2" name="TextBox 1">
            <a:extLst>
              <a:ext uri="{FF2B5EF4-FFF2-40B4-BE49-F238E27FC236}">
                <a16:creationId xmlns:a16="http://schemas.microsoft.com/office/drawing/2014/main" id="{1EA8D763-6A81-4F1A-81FE-F66058C96B7A}"/>
              </a:ext>
            </a:extLst>
          </p:cNvPr>
          <p:cNvSpPr txBox="1"/>
          <p:nvPr/>
        </p:nvSpPr>
        <p:spPr>
          <a:xfrm>
            <a:off x="845389" y="1518248"/>
            <a:ext cx="10852030" cy="5078313"/>
          </a:xfrm>
          <a:prstGeom prst="rect">
            <a:avLst/>
          </a:prstGeom>
          <a:noFill/>
        </p:spPr>
        <p:txBody>
          <a:bodyPr wrap="square" rtlCol="0">
            <a:spAutoFit/>
          </a:bodyPr>
          <a:lstStyle/>
          <a:p>
            <a:pPr algn="ctr"/>
            <a:r>
              <a:rPr lang="el-GR" dirty="0"/>
              <a:t>2</a:t>
            </a:r>
            <a:r>
              <a:rPr lang="el-GR" baseline="30000" dirty="0"/>
              <a:t>η</a:t>
            </a:r>
            <a:r>
              <a:rPr lang="el-GR" dirty="0"/>
              <a:t> Ιστορία</a:t>
            </a:r>
            <a:endParaRPr lang="en-US" dirty="0"/>
          </a:p>
          <a:p>
            <a:pPr algn="ctr"/>
            <a:endParaRPr lang="el-GR" dirty="0"/>
          </a:p>
          <a:p>
            <a:pPr algn="just"/>
            <a:r>
              <a:rPr lang="el-GR" dirty="0"/>
              <a:t> Ο χρήστης κάνει σύνδεση και επιλέγει την κατηγορία για στοιχηματισμό σε αγώνες αθλημάτων. Διαλέγοντας τα αθλήματα που τον ενδιαφέρουν με φιλτράρισμα για ώρα έναρξης τις επόμενες 12 ώρες. Αφού επιλέξει τα πονταρίσματά του αποθηκεύει το δελτίο του για μελλοντικό ποντάρισμα. Αφού το αποθηκεύσει το κοινοποιεί σε κάποιον φίλο του που ενδιαφέρεται και αυτός να ποντάρει. Στη συνέχεια επιλέγει να δει του αγώνες που έχουν ήδη ξεκινήσει. Επιλέγει τα αποτελέσματα και ποντάρει το δελτίο με το ποσό των 10€. Ύστερα μπαίνει στην δωρεάν</a:t>
            </a:r>
            <a:r>
              <a:rPr lang="en-US" dirty="0"/>
              <a:t> live </a:t>
            </a:r>
            <a:r>
              <a:rPr lang="el-GR" dirty="0"/>
              <a:t>παρακολούθηση που προσφέρει η στοιχηματική για να παρακολουθεί την εξέλιξη του αγώνα που πόνταρε. Όταν το σκορ του αγώνα είναι το επιθυμητό πηγαίνει να δει τη διαθεσιμότητα του δελτίου του για </a:t>
            </a:r>
            <a:r>
              <a:rPr lang="en-US" dirty="0"/>
              <a:t>Cash Out</a:t>
            </a:r>
            <a:r>
              <a:rPr lang="el-GR" dirty="0"/>
              <a:t>. Όντως το </a:t>
            </a:r>
            <a:r>
              <a:rPr lang="en-US" dirty="0"/>
              <a:t>Cash Out </a:t>
            </a:r>
            <a:r>
              <a:rPr lang="el-GR" dirty="0"/>
              <a:t>είναι διαθέσιμο με επιστροφή 18€ και το πραγματοποιεί. Έπειτα ο χρήστης προσπαθεί να κάνει ανάληψη του ποσού, αλλά δεν του επιτρέπεται διότι το κατώτατο όριο ανάληψης είναι 20€.  Έτσι ο χρήστης αποφασίζει με κάποια από τα χρήματα που του μένουν να ποντάρει το δελτίο που είχε αποθηκεύσει. Ο χρήστης στη συνέχεια επιλέγει να δει τα διαθέσιμα </a:t>
            </a:r>
            <a:r>
              <a:rPr lang="en-US" dirty="0"/>
              <a:t>Mission</a:t>
            </a:r>
            <a:r>
              <a:rPr lang="el-GR" dirty="0"/>
              <a:t> για τα στοιχήματα ποδοσφαίρου και πατάει το κουμπί συμμετοχής σε αυτά που τον ενδιαφέρει. Τέλος πηγαίνει και ποντάρει τα ανάλογα ποσά και τις απαιτούμενες αποδόσεις στους αγώνες που αφορούν τα </a:t>
            </a:r>
            <a:r>
              <a:rPr lang="en-US" dirty="0"/>
              <a:t>Missions</a:t>
            </a:r>
            <a:r>
              <a:rPr lang="el-GR" dirty="0"/>
              <a:t> ώστε να πάρει τις αντίστοιχες ανταμοιβές μετά την ολοκλήρωσή τους και κάνει αποσύνδεση.  </a:t>
            </a:r>
          </a:p>
          <a:p>
            <a:endParaRPr lang="el-GR" dirty="0"/>
          </a:p>
          <a:p>
            <a:endParaRPr lang="el-GR" dirty="0"/>
          </a:p>
        </p:txBody>
      </p:sp>
    </p:spTree>
    <p:extLst>
      <p:ext uri="{BB962C8B-B14F-4D97-AF65-F5344CB8AC3E}">
        <p14:creationId xmlns:p14="http://schemas.microsoft.com/office/powerpoint/2010/main" val="7754862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C01F53E1-E6B8-45E2-A664-AB6547A4C268}"/>
              </a:ext>
            </a:extLst>
          </p:cNvPr>
          <p:cNvSpPr txBox="1">
            <a:spLocks/>
          </p:cNvSpPr>
          <p:nvPr/>
        </p:nvSpPr>
        <p:spPr bwMode="auto">
          <a:xfrm>
            <a:off x="128464" y="76200"/>
            <a:ext cx="12063536" cy="614265"/>
          </a:xfrm>
          <a:prstGeom prst="rect">
            <a:avLst/>
          </a:prstGeom>
          <a:noFill/>
          <a:ln w="9525">
            <a:noFill/>
            <a:miter lim="800000"/>
            <a:headEnd/>
            <a:tailEnd/>
          </a:ln>
          <a:effectLst/>
        </p:spPr>
        <p:txBody>
          <a:bodyPr vert="horz" wrap="square" lIns="92075" tIns="46038" rIns="92075" bIns="46038" numCol="1" anchor="ctr" anchorCtr="0" compatLnSpc="1">
            <a:prstTxWarp prst="textNoShape">
              <a:avLst/>
            </a:prstTxWarp>
          </a:bodyPr>
          <a:lstStyle>
            <a:lvl1pPr algn="ctr" rtl="0" fontAlgn="base">
              <a:spcBef>
                <a:spcPct val="0"/>
              </a:spcBef>
              <a:spcAft>
                <a:spcPct val="0"/>
              </a:spcAft>
              <a:defRPr sz="2400" b="1">
                <a:solidFill>
                  <a:srgbClr val="800000"/>
                </a:solidFill>
                <a:latin typeface="+mj-lt"/>
                <a:ea typeface="+mj-ea"/>
                <a:cs typeface="+mj-cs"/>
              </a:defRPr>
            </a:lvl1pPr>
            <a:lvl2pPr algn="ctr" rtl="0" fontAlgn="base">
              <a:spcBef>
                <a:spcPct val="0"/>
              </a:spcBef>
              <a:spcAft>
                <a:spcPct val="0"/>
              </a:spcAft>
              <a:defRPr sz="3600" b="1">
                <a:solidFill>
                  <a:srgbClr val="800000"/>
                </a:solidFill>
                <a:latin typeface="Arial" charset="0"/>
              </a:defRPr>
            </a:lvl2pPr>
            <a:lvl3pPr algn="ctr" rtl="0" fontAlgn="base">
              <a:spcBef>
                <a:spcPct val="0"/>
              </a:spcBef>
              <a:spcAft>
                <a:spcPct val="0"/>
              </a:spcAft>
              <a:defRPr sz="3600" b="1">
                <a:solidFill>
                  <a:srgbClr val="800000"/>
                </a:solidFill>
                <a:latin typeface="Arial" charset="0"/>
              </a:defRPr>
            </a:lvl3pPr>
            <a:lvl4pPr algn="ctr" rtl="0" fontAlgn="base">
              <a:spcBef>
                <a:spcPct val="0"/>
              </a:spcBef>
              <a:spcAft>
                <a:spcPct val="0"/>
              </a:spcAft>
              <a:defRPr sz="3600" b="1">
                <a:solidFill>
                  <a:srgbClr val="800000"/>
                </a:solidFill>
                <a:latin typeface="Arial" charset="0"/>
              </a:defRPr>
            </a:lvl4pPr>
            <a:lvl5pPr algn="ctr" rtl="0" fontAlgn="base">
              <a:spcBef>
                <a:spcPct val="0"/>
              </a:spcBef>
              <a:spcAft>
                <a:spcPct val="0"/>
              </a:spcAft>
              <a:defRPr sz="3600" b="1">
                <a:solidFill>
                  <a:srgbClr val="800000"/>
                </a:solidFill>
                <a:latin typeface="Arial" charset="0"/>
              </a:defRPr>
            </a:lvl5pPr>
            <a:lvl6pPr marL="457200" algn="ctr" rtl="0" fontAlgn="base">
              <a:spcBef>
                <a:spcPct val="0"/>
              </a:spcBef>
              <a:spcAft>
                <a:spcPct val="0"/>
              </a:spcAft>
              <a:defRPr sz="3600" b="1">
                <a:solidFill>
                  <a:srgbClr val="800000"/>
                </a:solidFill>
                <a:latin typeface="Arial" charset="0"/>
              </a:defRPr>
            </a:lvl6pPr>
            <a:lvl7pPr marL="914400" algn="ctr" rtl="0" fontAlgn="base">
              <a:spcBef>
                <a:spcPct val="0"/>
              </a:spcBef>
              <a:spcAft>
                <a:spcPct val="0"/>
              </a:spcAft>
              <a:defRPr sz="3600" b="1">
                <a:solidFill>
                  <a:srgbClr val="800000"/>
                </a:solidFill>
                <a:latin typeface="Arial" charset="0"/>
              </a:defRPr>
            </a:lvl7pPr>
            <a:lvl8pPr marL="1371600" algn="ctr" rtl="0" fontAlgn="base">
              <a:spcBef>
                <a:spcPct val="0"/>
              </a:spcBef>
              <a:spcAft>
                <a:spcPct val="0"/>
              </a:spcAft>
              <a:defRPr sz="3600" b="1">
                <a:solidFill>
                  <a:srgbClr val="800000"/>
                </a:solidFill>
                <a:latin typeface="Arial" charset="0"/>
              </a:defRPr>
            </a:lvl8pPr>
            <a:lvl9pPr marL="1828800" algn="ctr" rtl="0" fontAlgn="base">
              <a:spcBef>
                <a:spcPct val="0"/>
              </a:spcBef>
              <a:spcAft>
                <a:spcPct val="0"/>
              </a:spcAft>
              <a:defRPr sz="3600" b="1">
                <a:solidFill>
                  <a:srgbClr val="800000"/>
                </a:solidFill>
                <a:latin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3200" i="0" u="none" strike="noStrike" kern="0" cap="none" spc="0" normalizeH="0" baseline="0" noProof="0" dirty="0">
                <a:ln>
                  <a:noFill/>
                </a:ln>
                <a:effectLst/>
                <a:uLnTx/>
                <a:uFillTx/>
                <a:latin typeface="Arial" panose="020B0604020202020204" pitchFamily="34" charset="0"/>
                <a:cs typeface="Arial" panose="020B0604020202020204" pitchFamily="34" charset="0"/>
              </a:rPr>
              <a:t>Flowchart </a:t>
            </a:r>
            <a:r>
              <a:rPr kumimoji="0" lang="el-GR" sz="3200" i="0" u="none" strike="noStrike" kern="0" cap="none" spc="0" normalizeH="0" baseline="0" noProof="0" dirty="0">
                <a:ln>
                  <a:noFill/>
                </a:ln>
                <a:effectLst/>
                <a:uLnTx/>
                <a:uFillTx/>
                <a:latin typeface="Arial" panose="020B0604020202020204" pitchFamily="34" charset="0"/>
                <a:cs typeface="Arial" panose="020B0604020202020204" pitchFamily="34" charset="0"/>
              </a:rPr>
              <a:t>– 2</a:t>
            </a:r>
            <a:r>
              <a:rPr kumimoji="0" lang="el-GR" sz="3200" i="0" u="none" strike="noStrike" kern="0" cap="none" spc="0" normalizeH="0" baseline="30000" noProof="0" dirty="0">
                <a:ln>
                  <a:noFill/>
                </a:ln>
                <a:effectLst/>
                <a:uLnTx/>
                <a:uFillTx/>
                <a:latin typeface="Arial" panose="020B0604020202020204" pitchFamily="34" charset="0"/>
                <a:cs typeface="Arial" panose="020B0604020202020204" pitchFamily="34" charset="0"/>
              </a:rPr>
              <a:t>ο</a:t>
            </a:r>
            <a:r>
              <a:rPr kumimoji="0" lang="el-GR" sz="3200" i="0" u="none" strike="noStrike" kern="0" cap="none" spc="0" normalizeH="0" baseline="0" noProof="0" dirty="0">
                <a:ln>
                  <a:noFill/>
                </a:ln>
                <a:effectLst/>
                <a:uLnTx/>
                <a:uFillTx/>
                <a:latin typeface="Arial" panose="020B0604020202020204" pitchFamily="34" charset="0"/>
                <a:cs typeface="Arial" panose="020B0604020202020204" pitchFamily="34" charset="0"/>
              </a:rPr>
              <a:t> Σενάριο</a:t>
            </a:r>
            <a:endParaRPr kumimoji="0" lang="en-US" sz="3200" i="0" u="none" strike="noStrike" kern="0" cap="none" spc="0" normalizeH="0" baseline="0" noProof="0" dirty="0">
              <a:ln>
                <a:noFill/>
              </a:ln>
              <a:effectLst/>
              <a:uLnTx/>
              <a:uFillTx/>
              <a:latin typeface="Arial" panose="020B0604020202020204" pitchFamily="34" charset="0"/>
              <a:cs typeface="Arial" panose="020B0604020202020204" pitchFamily="34" charset="0"/>
            </a:endParaRPr>
          </a:p>
        </p:txBody>
      </p:sp>
      <p:pic>
        <p:nvPicPr>
          <p:cNvPr id="4" name="Picture 3" descr="Diagram&#10;&#10;Description automatically generated">
            <a:extLst>
              <a:ext uri="{FF2B5EF4-FFF2-40B4-BE49-F238E27FC236}">
                <a16:creationId xmlns:a16="http://schemas.microsoft.com/office/drawing/2014/main" id="{7973F708-F1D9-49EC-87EE-74BEF017F8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1444" y="1025979"/>
            <a:ext cx="11077575" cy="5225142"/>
          </a:xfrm>
          <a:prstGeom prst="rect">
            <a:avLst/>
          </a:prstGeom>
        </p:spPr>
      </p:pic>
    </p:spTree>
    <p:extLst>
      <p:ext uri="{BB962C8B-B14F-4D97-AF65-F5344CB8AC3E}">
        <p14:creationId xmlns:p14="http://schemas.microsoft.com/office/powerpoint/2010/main" val="3935766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C01F53E1-E6B8-45E2-A664-AB6547A4C268}"/>
              </a:ext>
            </a:extLst>
          </p:cNvPr>
          <p:cNvSpPr txBox="1">
            <a:spLocks/>
          </p:cNvSpPr>
          <p:nvPr/>
        </p:nvSpPr>
        <p:spPr bwMode="auto">
          <a:xfrm>
            <a:off x="128464" y="76200"/>
            <a:ext cx="12063536" cy="616496"/>
          </a:xfrm>
          <a:prstGeom prst="rect">
            <a:avLst/>
          </a:prstGeom>
          <a:noFill/>
          <a:ln w="9525">
            <a:noFill/>
            <a:miter lim="800000"/>
            <a:headEnd/>
            <a:tailEnd/>
          </a:ln>
          <a:effectLst/>
        </p:spPr>
        <p:txBody>
          <a:bodyPr vert="horz" wrap="square" lIns="92075" tIns="46038" rIns="92075" bIns="46038" numCol="1" anchor="ctr" anchorCtr="0" compatLnSpc="1">
            <a:prstTxWarp prst="textNoShape">
              <a:avLst/>
            </a:prstTxWarp>
          </a:bodyPr>
          <a:lstStyle>
            <a:lvl1pPr algn="ctr" rtl="0" fontAlgn="base">
              <a:spcBef>
                <a:spcPct val="0"/>
              </a:spcBef>
              <a:spcAft>
                <a:spcPct val="0"/>
              </a:spcAft>
              <a:defRPr sz="2400" b="1">
                <a:solidFill>
                  <a:srgbClr val="800000"/>
                </a:solidFill>
                <a:latin typeface="+mj-lt"/>
                <a:ea typeface="+mj-ea"/>
                <a:cs typeface="+mj-cs"/>
              </a:defRPr>
            </a:lvl1pPr>
            <a:lvl2pPr algn="ctr" rtl="0" fontAlgn="base">
              <a:spcBef>
                <a:spcPct val="0"/>
              </a:spcBef>
              <a:spcAft>
                <a:spcPct val="0"/>
              </a:spcAft>
              <a:defRPr sz="3600" b="1">
                <a:solidFill>
                  <a:srgbClr val="800000"/>
                </a:solidFill>
                <a:latin typeface="Arial" charset="0"/>
              </a:defRPr>
            </a:lvl2pPr>
            <a:lvl3pPr algn="ctr" rtl="0" fontAlgn="base">
              <a:spcBef>
                <a:spcPct val="0"/>
              </a:spcBef>
              <a:spcAft>
                <a:spcPct val="0"/>
              </a:spcAft>
              <a:defRPr sz="3600" b="1">
                <a:solidFill>
                  <a:srgbClr val="800000"/>
                </a:solidFill>
                <a:latin typeface="Arial" charset="0"/>
              </a:defRPr>
            </a:lvl3pPr>
            <a:lvl4pPr algn="ctr" rtl="0" fontAlgn="base">
              <a:spcBef>
                <a:spcPct val="0"/>
              </a:spcBef>
              <a:spcAft>
                <a:spcPct val="0"/>
              </a:spcAft>
              <a:defRPr sz="3600" b="1">
                <a:solidFill>
                  <a:srgbClr val="800000"/>
                </a:solidFill>
                <a:latin typeface="Arial" charset="0"/>
              </a:defRPr>
            </a:lvl4pPr>
            <a:lvl5pPr algn="ctr" rtl="0" fontAlgn="base">
              <a:spcBef>
                <a:spcPct val="0"/>
              </a:spcBef>
              <a:spcAft>
                <a:spcPct val="0"/>
              </a:spcAft>
              <a:defRPr sz="3600" b="1">
                <a:solidFill>
                  <a:srgbClr val="800000"/>
                </a:solidFill>
                <a:latin typeface="Arial" charset="0"/>
              </a:defRPr>
            </a:lvl5pPr>
            <a:lvl6pPr marL="457200" algn="ctr" rtl="0" fontAlgn="base">
              <a:spcBef>
                <a:spcPct val="0"/>
              </a:spcBef>
              <a:spcAft>
                <a:spcPct val="0"/>
              </a:spcAft>
              <a:defRPr sz="3600" b="1">
                <a:solidFill>
                  <a:srgbClr val="800000"/>
                </a:solidFill>
                <a:latin typeface="Arial" charset="0"/>
              </a:defRPr>
            </a:lvl6pPr>
            <a:lvl7pPr marL="914400" algn="ctr" rtl="0" fontAlgn="base">
              <a:spcBef>
                <a:spcPct val="0"/>
              </a:spcBef>
              <a:spcAft>
                <a:spcPct val="0"/>
              </a:spcAft>
              <a:defRPr sz="3600" b="1">
                <a:solidFill>
                  <a:srgbClr val="800000"/>
                </a:solidFill>
                <a:latin typeface="Arial" charset="0"/>
              </a:defRPr>
            </a:lvl7pPr>
            <a:lvl8pPr marL="1371600" algn="ctr" rtl="0" fontAlgn="base">
              <a:spcBef>
                <a:spcPct val="0"/>
              </a:spcBef>
              <a:spcAft>
                <a:spcPct val="0"/>
              </a:spcAft>
              <a:defRPr sz="3600" b="1">
                <a:solidFill>
                  <a:srgbClr val="800000"/>
                </a:solidFill>
                <a:latin typeface="Arial" charset="0"/>
              </a:defRPr>
            </a:lvl8pPr>
            <a:lvl9pPr marL="1828800" algn="ctr" rtl="0" fontAlgn="base">
              <a:spcBef>
                <a:spcPct val="0"/>
              </a:spcBef>
              <a:spcAft>
                <a:spcPct val="0"/>
              </a:spcAft>
              <a:defRPr sz="3600" b="1">
                <a:solidFill>
                  <a:srgbClr val="800000"/>
                </a:solidFill>
                <a:latin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l-GR" sz="3200" i="0" u="none" strike="noStrike" kern="0" cap="none" spc="0" normalizeH="0" baseline="0" noProof="0" dirty="0">
                <a:ln>
                  <a:noFill/>
                </a:ln>
                <a:effectLst/>
                <a:uLnTx/>
                <a:uFillTx/>
                <a:latin typeface="Arial" panose="020B0604020202020204" pitchFamily="34" charset="0"/>
                <a:cs typeface="Arial" panose="020B0604020202020204" pitchFamily="34" charset="0"/>
              </a:rPr>
              <a:t>Ιστορία Χρήστη – </a:t>
            </a:r>
            <a:r>
              <a:rPr kumimoji="0" lang="en-US" sz="3200" i="0" u="none" strike="noStrike" kern="0" cap="none" spc="0" normalizeH="0" baseline="0" noProof="0" dirty="0">
                <a:ln>
                  <a:noFill/>
                </a:ln>
                <a:effectLst/>
                <a:uLnTx/>
                <a:uFillTx/>
                <a:latin typeface="Arial" panose="020B0604020202020204" pitchFamily="34" charset="0"/>
                <a:cs typeface="Arial" panose="020B0604020202020204" pitchFamily="34" charset="0"/>
              </a:rPr>
              <a:t>3</a:t>
            </a:r>
            <a:r>
              <a:rPr kumimoji="0" lang="el-GR" sz="3200" i="0" u="none" strike="noStrike" kern="0" cap="none" spc="0" normalizeH="0" baseline="30000" noProof="0" dirty="0">
                <a:ln>
                  <a:noFill/>
                </a:ln>
                <a:effectLst/>
                <a:uLnTx/>
                <a:uFillTx/>
                <a:latin typeface="Arial" panose="020B0604020202020204" pitchFamily="34" charset="0"/>
                <a:cs typeface="Arial" panose="020B0604020202020204" pitchFamily="34" charset="0"/>
              </a:rPr>
              <a:t>ο</a:t>
            </a:r>
            <a:r>
              <a:rPr kumimoji="0" lang="el-GR" sz="3200" i="0" u="none" strike="noStrike" kern="0" cap="none" spc="0" normalizeH="0" baseline="0" noProof="0" dirty="0">
                <a:ln>
                  <a:noFill/>
                </a:ln>
                <a:effectLst/>
                <a:uLnTx/>
                <a:uFillTx/>
                <a:latin typeface="Arial" panose="020B0604020202020204" pitchFamily="34" charset="0"/>
                <a:cs typeface="Arial" panose="020B0604020202020204" pitchFamily="34" charset="0"/>
              </a:rPr>
              <a:t> Σενάριο</a:t>
            </a:r>
            <a:endParaRPr kumimoji="0" lang="en-US" sz="3200" i="0" u="none" strike="noStrike" kern="0" cap="none" spc="0" normalizeH="0" baseline="0" noProof="0" dirty="0">
              <a:ln>
                <a:noFill/>
              </a:ln>
              <a:effectLst/>
              <a:uLnTx/>
              <a:uFillTx/>
              <a:latin typeface="Arial" panose="020B0604020202020204" pitchFamily="34" charset="0"/>
              <a:cs typeface="Arial" panose="020B0604020202020204" pitchFamily="34" charset="0"/>
            </a:endParaRPr>
          </a:p>
        </p:txBody>
      </p:sp>
      <p:sp>
        <p:nvSpPr>
          <p:cNvPr id="2" name="TextBox 1">
            <a:extLst>
              <a:ext uri="{FF2B5EF4-FFF2-40B4-BE49-F238E27FC236}">
                <a16:creationId xmlns:a16="http://schemas.microsoft.com/office/drawing/2014/main" id="{1EA8D763-6A81-4F1A-81FE-F66058C96B7A}"/>
              </a:ext>
            </a:extLst>
          </p:cNvPr>
          <p:cNvSpPr txBox="1"/>
          <p:nvPr/>
        </p:nvSpPr>
        <p:spPr>
          <a:xfrm>
            <a:off x="845389" y="1518248"/>
            <a:ext cx="10852030" cy="4801314"/>
          </a:xfrm>
          <a:prstGeom prst="rect">
            <a:avLst/>
          </a:prstGeom>
          <a:noFill/>
        </p:spPr>
        <p:txBody>
          <a:bodyPr wrap="square" rtlCol="0">
            <a:spAutoFit/>
          </a:bodyPr>
          <a:lstStyle/>
          <a:p>
            <a:pPr algn="ctr"/>
            <a:r>
              <a:rPr lang="en-US" dirty="0"/>
              <a:t>3</a:t>
            </a:r>
            <a:r>
              <a:rPr lang="el-GR" baseline="30000" dirty="0"/>
              <a:t>η</a:t>
            </a:r>
            <a:r>
              <a:rPr lang="el-GR" dirty="0"/>
              <a:t> Ιστορία</a:t>
            </a:r>
            <a:endParaRPr lang="en-US" dirty="0"/>
          </a:p>
          <a:p>
            <a:pPr algn="ctr"/>
            <a:endParaRPr lang="el-GR" dirty="0"/>
          </a:p>
          <a:p>
            <a:pPr algn="just"/>
            <a:r>
              <a:rPr lang="el-GR" dirty="0"/>
              <a:t>Αρχικά ο χρήστης ανοίγει την ιστοσελίδα και πατάει το κουμπί Εγγραφή Χρήστη. Αφού ανακατευθυνθεί στην σελίδα εγγραφής συμπληρώνει τα στοιχεία του και επιπλέον για την διαδικασία της ταυτοποίησης συμπληρώνει τον αριθμό του Αστυνομικού Δελτίου Ταυτότητας και ανεβάζει τις δύο όψης του σε φωτογραφία. Αφού ελεγχθεί από το σύστημα ότι ο χρήστης δεν έχει ήδη κάποιον λογαριασμό η εγγραφή του γίνεται δεκτή και αποστέλλεται το σχετικό μήνυμα ηλεκτρονικού ταχυδρομείου για την επαλήθευση της εγγραφής. Αφού ο χρήστης πατήσει τον σχετικό σύνδεσμο και ολοκληρωθεί η εγγραφή του</a:t>
            </a:r>
            <a:r>
              <a:rPr lang="en-US" dirty="0"/>
              <a:t> </a:t>
            </a:r>
            <a:r>
              <a:rPr lang="el-GR" dirty="0"/>
              <a:t>, έχει πλέον το δικαίωμα να κάνει κατάθεση και να ποντάρει σε οποιαδήποτε κατηγορία του Καζίνο. Ακόμα δεν έχει γίνει ολοκληρωμένα η ταυτοποίηση καθώς απαιτούνται επιπλέον έγγραφα</a:t>
            </a:r>
            <a:r>
              <a:rPr lang="en-US" dirty="0"/>
              <a:t> </a:t>
            </a:r>
            <a:r>
              <a:rPr lang="el-GR" dirty="0"/>
              <a:t>, συνεπώς απαγορεύεται κάθε διαδικασία ανάληψης. Ο χρήστης αποφασίζει να ολοκληρώσει την διαδικασία της ταυτοποίησής του και ανεβάζει έγγραφο βεβαίωσης ΑΦΜ. Ο χρήστης πλέον περιμένει να γίνει ο έλεγχος των εγγράφων που έστειλε και να του έρθει αντίστοιχη ειδοποίηση. Πριν αποσυνδεθεί ο χρήστης μπαίνει στο προφίλ του και πηγαίνει στις ρυθμίσεις των χρηματικών ροών για να τις παραμετροποιήσει. Εκεί ορίζει το μέγιστο όριο καταθέσεων</a:t>
            </a:r>
            <a:r>
              <a:rPr lang="en-US" dirty="0"/>
              <a:t> </a:t>
            </a:r>
            <a:r>
              <a:rPr lang="el-GR" dirty="0"/>
              <a:t>σε 100€.</a:t>
            </a:r>
          </a:p>
          <a:p>
            <a:r>
              <a:rPr lang="el-GR" dirty="0"/>
              <a:t>  </a:t>
            </a:r>
          </a:p>
          <a:p>
            <a:endParaRPr lang="el-GR" dirty="0"/>
          </a:p>
          <a:p>
            <a:endParaRPr lang="el-GR" dirty="0"/>
          </a:p>
        </p:txBody>
      </p:sp>
    </p:spTree>
    <p:extLst>
      <p:ext uri="{BB962C8B-B14F-4D97-AF65-F5344CB8AC3E}">
        <p14:creationId xmlns:p14="http://schemas.microsoft.com/office/powerpoint/2010/main" val="39836842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C01F53E1-E6B8-45E2-A664-AB6547A4C268}"/>
              </a:ext>
            </a:extLst>
          </p:cNvPr>
          <p:cNvSpPr txBox="1">
            <a:spLocks/>
          </p:cNvSpPr>
          <p:nvPr/>
        </p:nvSpPr>
        <p:spPr bwMode="auto">
          <a:xfrm>
            <a:off x="128464" y="76200"/>
            <a:ext cx="12063536" cy="616496"/>
          </a:xfrm>
          <a:prstGeom prst="rect">
            <a:avLst/>
          </a:prstGeom>
          <a:noFill/>
          <a:ln w="9525">
            <a:noFill/>
            <a:miter lim="800000"/>
            <a:headEnd/>
            <a:tailEnd/>
          </a:ln>
          <a:effectLst/>
        </p:spPr>
        <p:txBody>
          <a:bodyPr vert="horz" wrap="square" lIns="92075" tIns="46038" rIns="92075" bIns="46038" numCol="1" anchor="ctr" anchorCtr="0" compatLnSpc="1">
            <a:prstTxWarp prst="textNoShape">
              <a:avLst/>
            </a:prstTxWarp>
          </a:bodyPr>
          <a:lstStyle>
            <a:lvl1pPr algn="ctr" rtl="0" fontAlgn="base">
              <a:spcBef>
                <a:spcPct val="0"/>
              </a:spcBef>
              <a:spcAft>
                <a:spcPct val="0"/>
              </a:spcAft>
              <a:defRPr sz="2400" b="1">
                <a:solidFill>
                  <a:srgbClr val="800000"/>
                </a:solidFill>
                <a:latin typeface="+mj-lt"/>
                <a:ea typeface="+mj-ea"/>
                <a:cs typeface="+mj-cs"/>
              </a:defRPr>
            </a:lvl1pPr>
            <a:lvl2pPr algn="ctr" rtl="0" fontAlgn="base">
              <a:spcBef>
                <a:spcPct val="0"/>
              </a:spcBef>
              <a:spcAft>
                <a:spcPct val="0"/>
              </a:spcAft>
              <a:defRPr sz="3600" b="1">
                <a:solidFill>
                  <a:srgbClr val="800000"/>
                </a:solidFill>
                <a:latin typeface="Arial" charset="0"/>
              </a:defRPr>
            </a:lvl2pPr>
            <a:lvl3pPr algn="ctr" rtl="0" fontAlgn="base">
              <a:spcBef>
                <a:spcPct val="0"/>
              </a:spcBef>
              <a:spcAft>
                <a:spcPct val="0"/>
              </a:spcAft>
              <a:defRPr sz="3600" b="1">
                <a:solidFill>
                  <a:srgbClr val="800000"/>
                </a:solidFill>
                <a:latin typeface="Arial" charset="0"/>
              </a:defRPr>
            </a:lvl3pPr>
            <a:lvl4pPr algn="ctr" rtl="0" fontAlgn="base">
              <a:spcBef>
                <a:spcPct val="0"/>
              </a:spcBef>
              <a:spcAft>
                <a:spcPct val="0"/>
              </a:spcAft>
              <a:defRPr sz="3600" b="1">
                <a:solidFill>
                  <a:srgbClr val="800000"/>
                </a:solidFill>
                <a:latin typeface="Arial" charset="0"/>
              </a:defRPr>
            </a:lvl4pPr>
            <a:lvl5pPr algn="ctr" rtl="0" fontAlgn="base">
              <a:spcBef>
                <a:spcPct val="0"/>
              </a:spcBef>
              <a:spcAft>
                <a:spcPct val="0"/>
              </a:spcAft>
              <a:defRPr sz="3600" b="1">
                <a:solidFill>
                  <a:srgbClr val="800000"/>
                </a:solidFill>
                <a:latin typeface="Arial" charset="0"/>
              </a:defRPr>
            </a:lvl5pPr>
            <a:lvl6pPr marL="457200" algn="ctr" rtl="0" fontAlgn="base">
              <a:spcBef>
                <a:spcPct val="0"/>
              </a:spcBef>
              <a:spcAft>
                <a:spcPct val="0"/>
              </a:spcAft>
              <a:defRPr sz="3600" b="1">
                <a:solidFill>
                  <a:srgbClr val="800000"/>
                </a:solidFill>
                <a:latin typeface="Arial" charset="0"/>
              </a:defRPr>
            </a:lvl6pPr>
            <a:lvl7pPr marL="914400" algn="ctr" rtl="0" fontAlgn="base">
              <a:spcBef>
                <a:spcPct val="0"/>
              </a:spcBef>
              <a:spcAft>
                <a:spcPct val="0"/>
              </a:spcAft>
              <a:defRPr sz="3600" b="1">
                <a:solidFill>
                  <a:srgbClr val="800000"/>
                </a:solidFill>
                <a:latin typeface="Arial" charset="0"/>
              </a:defRPr>
            </a:lvl7pPr>
            <a:lvl8pPr marL="1371600" algn="ctr" rtl="0" fontAlgn="base">
              <a:spcBef>
                <a:spcPct val="0"/>
              </a:spcBef>
              <a:spcAft>
                <a:spcPct val="0"/>
              </a:spcAft>
              <a:defRPr sz="3600" b="1">
                <a:solidFill>
                  <a:srgbClr val="800000"/>
                </a:solidFill>
                <a:latin typeface="Arial" charset="0"/>
              </a:defRPr>
            </a:lvl8pPr>
            <a:lvl9pPr marL="1828800" algn="ctr" rtl="0" fontAlgn="base">
              <a:spcBef>
                <a:spcPct val="0"/>
              </a:spcBef>
              <a:spcAft>
                <a:spcPct val="0"/>
              </a:spcAft>
              <a:defRPr sz="3600" b="1">
                <a:solidFill>
                  <a:srgbClr val="800000"/>
                </a:solidFill>
                <a:latin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3200" i="0" u="none" strike="noStrike" kern="0" cap="none" spc="0" normalizeH="0" baseline="0" noProof="0" dirty="0">
                <a:ln>
                  <a:noFill/>
                </a:ln>
                <a:effectLst/>
                <a:uLnTx/>
                <a:uFillTx/>
                <a:latin typeface="Arial" panose="020B0604020202020204" pitchFamily="34" charset="0"/>
                <a:cs typeface="Arial" panose="020B0604020202020204" pitchFamily="34" charset="0"/>
              </a:rPr>
              <a:t>Flowchart </a:t>
            </a:r>
            <a:r>
              <a:rPr kumimoji="0" lang="el-GR" sz="3200" i="0" u="none" strike="noStrike" kern="0" cap="none" spc="0" normalizeH="0" baseline="0" noProof="0" dirty="0">
                <a:ln>
                  <a:noFill/>
                </a:ln>
                <a:effectLst/>
                <a:uLnTx/>
                <a:uFillTx/>
                <a:latin typeface="Arial" panose="020B0604020202020204" pitchFamily="34" charset="0"/>
                <a:cs typeface="Arial" panose="020B0604020202020204" pitchFamily="34" charset="0"/>
              </a:rPr>
              <a:t>– </a:t>
            </a:r>
            <a:r>
              <a:rPr kumimoji="0" lang="en-US" sz="3200" i="0" u="none" strike="noStrike" kern="0" cap="none" spc="0" normalizeH="0" baseline="0" noProof="0" dirty="0">
                <a:ln>
                  <a:noFill/>
                </a:ln>
                <a:effectLst/>
                <a:uLnTx/>
                <a:uFillTx/>
                <a:latin typeface="Arial" panose="020B0604020202020204" pitchFamily="34" charset="0"/>
                <a:cs typeface="Arial" panose="020B0604020202020204" pitchFamily="34" charset="0"/>
              </a:rPr>
              <a:t>3</a:t>
            </a:r>
            <a:r>
              <a:rPr kumimoji="0" lang="el-GR" sz="3200" i="0" u="none" strike="noStrike" kern="0" cap="none" spc="0" normalizeH="0" baseline="30000" noProof="0" dirty="0">
                <a:ln>
                  <a:noFill/>
                </a:ln>
                <a:effectLst/>
                <a:uLnTx/>
                <a:uFillTx/>
                <a:latin typeface="Arial" panose="020B0604020202020204" pitchFamily="34" charset="0"/>
                <a:cs typeface="Arial" panose="020B0604020202020204" pitchFamily="34" charset="0"/>
              </a:rPr>
              <a:t>ο</a:t>
            </a:r>
            <a:r>
              <a:rPr kumimoji="0" lang="el-GR" sz="3200" i="0" u="none" strike="noStrike" kern="0" cap="none" spc="0" normalizeH="0" baseline="0" noProof="0" dirty="0">
                <a:ln>
                  <a:noFill/>
                </a:ln>
                <a:effectLst/>
                <a:uLnTx/>
                <a:uFillTx/>
                <a:latin typeface="Arial" panose="020B0604020202020204" pitchFamily="34" charset="0"/>
                <a:cs typeface="Arial" panose="020B0604020202020204" pitchFamily="34" charset="0"/>
              </a:rPr>
              <a:t> Σενάριο</a:t>
            </a:r>
            <a:endParaRPr kumimoji="0" lang="en-US" sz="3200" i="0" u="none" strike="noStrike" kern="0" cap="none" spc="0" normalizeH="0" baseline="0" noProof="0" dirty="0">
              <a:ln>
                <a:noFill/>
              </a:ln>
              <a:effectLst/>
              <a:uLnTx/>
              <a:uFillTx/>
              <a:latin typeface="Arial" panose="020B0604020202020204" pitchFamily="34" charset="0"/>
              <a:cs typeface="Arial" panose="020B0604020202020204" pitchFamily="34" charset="0"/>
            </a:endParaRPr>
          </a:p>
        </p:txBody>
      </p:sp>
      <p:pic>
        <p:nvPicPr>
          <p:cNvPr id="4" name="Picture 3" descr="Diagram&#10;&#10;Description automatically generated">
            <a:extLst>
              <a:ext uri="{FF2B5EF4-FFF2-40B4-BE49-F238E27FC236}">
                <a16:creationId xmlns:a16="http://schemas.microsoft.com/office/drawing/2014/main" id="{37DDD6F5-27C1-40C6-875A-3530252E03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9365" y="1567543"/>
            <a:ext cx="11444140" cy="4710710"/>
          </a:xfrm>
          <a:prstGeom prst="rect">
            <a:avLst/>
          </a:prstGeom>
        </p:spPr>
      </p:pic>
    </p:spTree>
    <p:extLst>
      <p:ext uri="{BB962C8B-B14F-4D97-AF65-F5344CB8AC3E}">
        <p14:creationId xmlns:p14="http://schemas.microsoft.com/office/powerpoint/2010/main" val="29856260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5638012-F983-46A1-8AFE-319FC537C8B8}"/>
              </a:ext>
            </a:extLst>
          </p:cNvPr>
          <p:cNvSpPr/>
          <p:nvPr/>
        </p:nvSpPr>
        <p:spPr>
          <a:xfrm>
            <a:off x="0" y="3133545"/>
            <a:ext cx="12192000" cy="590909"/>
          </a:xfrm>
          <a:prstGeom prst="rect">
            <a:avLst/>
          </a:prstGeom>
          <a:solidFill>
            <a:srgbClr val="8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User Stories &amp; Flowchart</a:t>
            </a:r>
          </a:p>
        </p:txBody>
      </p:sp>
    </p:spTree>
    <p:extLst>
      <p:ext uri="{BB962C8B-B14F-4D97-AF65-F5344CB8AC3E}">
        <p14:creationId xmlns:p14="http://schemas.microsoft.com/office/powerpoint/2010/main" val="25915051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C01F53E1-E6B8-45E2-A664-AB6547A4C268}"/>
              </a:ext>
            </a:extLst>
          </p:cNvPr>
          <p:cNvSpPr txBox="1">
            <a:spLocks/>
          </p:cNvSpPr>
          <p:nvPr/>
        </p:nvSpPr>
        <p:spPr bwMode="auto">
          <a:xfrm>
            <a:off x="128464" y="76200"/>
            <a:ext cx="12063536" cy="616496"/>
          </a:xfrm>
          <a:prstGeom prst="rect">
            <a:avLst/>
          </a:prstGeom>
          <a:noFill/>
          <a:ln w="9525">
            <a:noFill/>
            <a:miter lim="800000"/>
            <a:headEnd/>
            <a:tailEnd/>
          </a:ln>
          <a:effectLst/>
        </p:spPr>
        <p:txBody>
          <a:bodyPr vert="horz" wrap="square" lIns="92075" tIns="46038" rIns="92075" bIns="46038" numCol="1" anchor="ctr" anchorCtr="0" compatLnSpc="1">
            <a:prstTxWarp prst="textNoShape">
              <a:avLst/>
            </a:prstTxWarp>
          </a:bodyPr>
          <a:lstStyle>
            <a:lvl1pPr algn="ctr" rtl="0" fontAlgn="base">
              <a:spcBef>
                <a:spcPct val="0"/>
              </a:spcBef>
              <a:spcAft>
                <a:spcPct val="0"/>
              </a:spcAft>
              <a:defRPr sz="2400" b="1">
                <a:solidFill>
                  <a:srgbClr val="800000"/>
                </a:solidFill>
                <a:latin typeface="+mj-lt"/>
                <a:ea typeface="+mj-ea"/>
                <a:cs typeface="+mj-cs"/>
              </a:defRPr>
            </a:lvl1pPr>
            <a:lvl2pPr algn="ctr" rtl="0" fontAlgn="base">
              <a:spcBef>
                <a:spcPct val="0"/>
              </a:spcBef>
              <a:spcAft>
                <a:spcPct val="0"/>
              </a:spcAft>
              <a:defRPr sz="3600" b="1">
                <a:solidFill>
                  <a:srgbClr val="800000"/>
                </a:solidFill>
                <a:latin typeface="Arial" charset="0"/>
              </a:defRPr>
            </a:lvl2pPr>
            <a:lvl3pPr algn="ctr" rtl="0" fontAlgn="base">
              <a:spcBef>
                <a:spcPct val="0"/>
              </a:spcBef>
              <a:spcAft>
                <a:spcPct val="0"/>
              </a:spcAft>
              <a:defRPr sz="3600" b="1">
                <a:solidFill>
                  <a:srgbClr val="800000"/>
                </a:solidFill>
                <a:latin typeface="Arial" charset="0"/>
              </a:defRPr>
            </a:lvl3pPr>
            <a:lvl4pPr algn="ctr" rtl="0" fontAlgn="base">
              <a:spcBef>
                <a:spcPct val="0"/>
              </a:spcBef>
              <a:spcAft>
                <a:spcPct val="0"/>
              </a:spcAft>
              <a:defRPr sz="3600" b="1">
                <a:solidFill>
                  <a:srgbClr val="800000"/>
                </a:solidFill>
                <a:latin typeface="Arial" charset="0"/>
              </a:defRPr>
            </a:lvl4pPr>
            <a:lvl5pPr algn="ctr" rtl="0" fontAlgn="base">
              <a:spcBef>
                <a:spcPct val="0"/>
              </a:spcBef>
              <a:spcAft>
                <a:spcPct val="0"/>
              </a:spcAft>
              <a:defRPr sz="3600" b="1">
                <a:solidFill>
                  <a:srgbClr val="800000"/>
                </a:solidFill>
                <a:latin typeface="Arial" charset="0"/>
              </a:defRPr>
            </a:lvl5pPr>
            <a:lvl6pPr marL="457200" algn="ctr" rtl="0" fontAlgn="base">
              <a:spcBef>
                <a:spcPct val="0"/>
              </a:spcBef>
              <a:spcAft>
                <a:spcPct val="0"/>
              </a:spcAft>
              <a:defRPr sz="3600" b="1">
                <a:solidFill>
                  <a:srgbClr val="800000"/>
                </a:solidFill>
                <a:latin typeface="Arial" charset="0"/>
              </a:defRPr>
            </a:lvl6pPr>
            <a:lvl7pPr marL="914400" algn="ctr" rtl="0" fontAlgn="base">
              <a:spcBef>
                <a:spcPct val="0"/>
              </a:spcBef>
              <a:spcAft>
                <a:spcPct val="0"/>
              </a:spcAft>
              <a:defRPr sz="3600" b="1">
                <a:solidFill>
                  <a:srgbClr val="800000"/>
                </a:solidFill>
                <a:latin typeface="Arial" charset="0"/>
              </a:defRPr>
            </a:lvl7pPr>
            <a:lvl8pPr marL="1371600" algn="ctr" rtl="0" fontAlgn="base">
              <a:spcBef>
                <a:spcPct val="0"/>
              </a:spcBef>
              <a:spcAft>
                <a:spcPct val="0"/>
              </a:spcAft>
              <a:defRPr sz="3600" b="1">
                <a:solidFill>
                  <a:srgbClr val="800000"/>
                </a:solidFill>
                <a:latin typeface="Arial" charset="0"/>
              </a:defRPr>
            </a:lvl8pPr>
            <a:lvl9pPr marL="1828800" algn="ctr" rtl="0" fontAlgn="base">
              <a:spcBef>
                <a:spcPct val="0"/>
              </a:spcBef>
              <a:spcAft>
                <a:spcPct val="0"/>
              </a:spcAft>
              <a:defRPr sz="3600" b="1">
                <a:solidFill>
                  <a:srgbClr val="800000"/>
                </a:solidFill>
                <a:latin typeface="Arial" charset="0"/>
              </a:defRPr>
            </a:lvl9pPr>
          </a:lstStyle>
          <a:p>
            <a:pPr>
              <a:defRPr/>
            </a:pPr>
            <a:r>
              <a:rPr kumimoji="0" lang="el-GR" sz="2400" i="0" u="none" strike="noStrike" kern="0" cap="none" spc="0" normalizeH="0" baseline="0" noProof="0" dirty="0">
                <a:ln>
                  <a:noFill/>
                </a:ln>
                <a:effectLst/>
                <a:uLnTx/>
                <a:uFillTx/>
                <a:latin typeface="Arial" panose="020B0604020202020204" pitchFamily="34" charset="0"/>
                <a:cs typeface="Arial" panose="020B0604020202020204" pitchFamily="34" charset="0"/>
              </a:rPr>
              <a:t>Σκίτσο 1 – </a:t>
            </a:r>
            <a:r>
              <a:rPr lang="en-US" kern="0" dirty="0">
                <a:latin typeface="Arial" panose="020B0604020202020204" pitchFamily="34" charset="0"/>
                <a:cs typeface="Arial" panose="020B0604020202020204" pitchFamily="34" charset="0"/>
              </a:rPr>
              <a:t>Sign Up</a:t>
            </a:r>
            <a:endParaRPr kumimoji="0" lang="en-US" sz="2400" i="0" u="none" strike="noStrike" kern="0" cap="none" spc="0" normalizeH="0" baseline="0" noProof="0" dirty="0">
              <a:ln>
                <a:noFill/>
              </a:ln>
              <a:effectLst/>
              <a:uLnTx/>
              <a:uFillTx/>
              <a:latin typeface="Arial" panose="020B0604020202020204" pitchFamily="34" charset="0"/>
              <a:cs typeface="Arial" panose="020B0604020202020204" pitchFamily="34" charset="0"/>
            </a:endParaRPr>
          </a:p>
        </p:txBody>
      </p:sp>
      <p:pic>
        <p:nvPicPr>
          <p:cNvPr id="7" name="Picture 6" descr="Chart, bubble chart&#10;&#10;Description automatically generated">
            <a:extLst>
              <a:ext uri="{FF2B5EF4-FFF2-40B4-BE49-F238E27FC236}">
                <a16:creationId xmlns:a16="http://schemas.microsoft.com/office/drawing/2014/main" id="{EA9CADE0-8489-B823-261B-7399CFC4D9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30097" y="692696"/>
            <a:ext cx="4420217" cy="5851413"/>
          </a:xfrm>
          <a:prstGeom prst="rect">
            <a:avLst/>
          </a:prstGeom>
        </p:spPr>
      </p:pic>
    </p:spTree>
    <p:extLst>
      <p:ext uri="{BB962C8B-B14F-4D97-AF65-F5344CB8AC3E}">
        <p14:creationId xmlns:p14="http://schemas.microsoft.com/office/powerpoint/2010/main" val="7303713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5638012-F983-46A1-8AFE-319FC537C8B8}"/>
              </a:ext>
            </a:extLst>
          </p:cNvPr>
          <p:cNvSpPr/>
          <p:nvPr/>
        </p:nvSpPr>
        <p:spPr>
          <a:xfrm>
            <a:off x="0" y="3133545"/>
            <a:ext cx="12192000" cy="590909"/>
          </a:xfrm>
          <a:prstGeom prst="rect">
            <a:avLst/>
          </a:prstGeom>
          <a:solidFill>
            <a:srgbClr val="8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b="1" dirty="0">
                <a:solidFill>
                  <a:schemeClr val="bg1"/>
                </a:solidFill>
              </a:rPr>
              <a:t>Παρόμοιες Εφαρμογές</a:t>
            </a:r>
            <a:endParaRPr lang="en-US" b="1" dirty="0">
              <a:solidFill>
                <a:schemeClr val="bg1"/>
              </a:solidFill>
            </a:endParaRPr>
          </a:p>
        </p:txBody>
      </p:sp>
    </p:spTree>
    <p:extLst>
      <p:ext uri="{BB962C8B-B14F-4D97-AF65-F5344CB8AC3E}">
        <p14:creationId xmlns:p14="http://schemas.microsoft.com/office/powerpoint/2010/main" val="35885204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C01F53E1-E6B8-45E2-A664-AB6547A4C268}"/>
              </a:ext>
            </a:extLst>
          </p:cNvPr>
          <p:cNvSpPr txBox="1">
            <a:spLocks/>
          </p:cNvSpPr>
          <p:nvPr/>
        </p:nvSpPr>
        <p:spPr bwMode="auto">
          <a:xfrm>
            <a:off x="128464" y="76200"/>
            <a:ext cx="12063536" cy="616496"/>
          </a:xfrm>
          <a:prstGeom prst="rect">
            <a:avLst/>
          </a:prstGeom>
          <a:noFill/>
          <a:ln w="9525">
            <a:noFill/>
            <a:miter lim="800000"/>
            <a:headEnd/>
            <a:tailEnd/>
          </a:ln>
          <a:effectLst/>
        </p:spPr>
        <p:txBody>
          <a:bodyPr vert="horz" wrap="square" lIns="92075" tIns="46038" rIns="92075" bIns="46038" numCol="1" anchor="ctr" anchorCtr="0" compatLnSpc="1">
            <a:prstTxWarp prst="textNoShape">
              <a:avLst/>
            </a:prstTxWarp>
          </a:bodyPr>
          <a:lstStyle>
            <a:lvl1pPr algn="ctr" rtl="0" fontAlgn="base">
              <a:spcBef>
                <a:spcPct val="0"/>
              </a:spcBef>
              <a:spcAft>
                <a:spcPct val="0"/>
              </a:spcAft>
              <a:defRPr sz="2400" b="1">
                <a:solidFill>
                  <a:srgbClr val="800000"/>
                </a:solidFill>
                <a:latin typeface="+mj-lt"/>
                <a:ea typeface="+mj-ea"/>
                <a:cs typeface="+mj-cs"/>
              </a:defRPr>
            </a:lvl1pPr>
            <a:lvl2pPr algn="ctr" rtl="0" fontAlgn="base">
              <a:spcBef>
                <a:spcPct val="0"/>
              </a:spcBef>
              <a:spcAft>
                <a:spcPct val="0"/>
              </a:spcAft>
              <a:defRPr sz="3600" b="1">
                <a:solidFill>
                  <a:srgbClr val="800000"/>
                </a:solidFill>
                <a:latin typeface="Arial" charset="0"/>
              </a:defRPr>
            </a:lvl2pPr>
            <a:lvl3pPr algn="ctr" rtl="0" fontAlgn="base">
              <a:spcBef>
                <a:spcPct val="0"/>
              </a:spcBef>
              <a:spcAft>
                <a:spcPct val="0"/>
              </a:spcAft>
              <a:defRPr sz="3600" b="1">
                <a:solidFill>
                  <a:srgbClr val="800000"/>
                </a:solidFill>
                <a:latin typeface="Arial" charset="0"/>
              </a:defRPr>
            </a:lvl3pPr>
            <a:lvl4pPr algn="ctr" rtl="0" fontAlgn="base">
              <a:spcBef>
                <a:spcPct val="0"/>
              </a:spcBef>
              <a:spcAft>
                <a:spcPct val="0"/>
              </a:spcAft>
              <a:defRPr sz="3600" b="1">
                <a:solidFill>
                  <a:srgbClr val="800000"/>
                </a:solidFill>
                <a:latin typeface="Arial" charset="0"/>
              </a:defRPr>
            </a:lvl4pPr>
            <a:lvl5pPr algn="ctr" rtl="0" fontAlgn="base">
              <a:spcBef>
                <a:spcPct val="0"/>
              </a:spcBef>
              <a:spcAft>
                <a:spcPct val="0"/>
              </a:spcAft>
              <a:defRPr sz="3600" b="1">
                <a:solidFill>
                  <a:srgbClr val="800000"/>
                </a:solidFill>
                <a:latin typeface="Arial" charset="0"/>
              </a:defRPr>
            </a:lvl5pPr>
            <a:lvl6pPr marL="457200" algn="ctr" rtl="0" fontAlgn="base">
              <a:spcBef>
                <a:spcPct val="0"/>
              </a:spcBef>
              <a:spcAft>
                <a:spcPct val="0"/>
              </a:spcAft>
              <a:defRPr sz="3600" b="1">
                <a:solidFill>
                  <a:srgbClr val="800000"/>
                </a:solidFill>
                <a:latin typeface="Arial" charset="0"/>
              </a:defRPr>
            </a:lvl6pPr>
            <a:lvl7pPr marL="914400" algn="ctr" rtl="0" fontAlgn="base">
              <a:spcBef>
                <a:spcPct val="0"/>
              </a:spcBef>
              <a:spcAft>
                <a:spcPct val="0"/>
              </a:spcAft>
              <a:defRPr sz="3600" b="1">
                <a:solidFill>
                  <a:srgbClr val="800000"/>
                </a:solidFill>
                <a:latin typeface="Arial" charset="0"/>
              </a:defRPr>
            </a:lvl7pPr>
            <a:lvl8pPr marL="1371600" algn="ctr" rtl="0" fontAlgn="base">
              <a:spcBef>
                <a:spcPct val="0"/>
              </a:spcBef>
              <a:spcAft>
                <a:spcPct val="0"/>
              </a:spcAft>
              <a:defRPr sz="3600" b="1">
                <a:solidFill>
                  <a:srgbClr val="800000"/>
                </a:solidFill>
                <a:latin typeface="Arial" charset="0"/>
              </a:defRPr>
            </a:lvl8pPr>
            <a:lvl9pPr marL="1828800" algn="ctr" rtl="0" fontAlgn="base">
              <a:spcBef>
                <a:spcPct val="0"/>
              </a:spcBef>
              <a:spcAft>
                <a:spcPct val="0"/>
              </a:spcAft>
              <a:defRPr sz="3600" b="1">
                <a:solidFill>
                  <a:srgbClr val="800000"/>
                </a:solidFill>
                <a:latin typeface="Arial" charset="0"/>
              </a:defRPr>
            </a:lvl9pPr>
          </a:lstStyle>
          <a:p>
            <a:pPr>
              <a:defRPr/>
            </a:pPr>
            <a:r>
              <a:rPr kumimoji="0" lang="el-GR" sz="2400" i="0" u="none" strike="noStrike" kern="0" cap="none" spc="0" normalizeH="0" baseline="0" noProof="0" dirty="0">
                <a:ln>
                  <a:noFill/>
                </a:ln>
                <a:effectLst/>
                <a:uLnTx/>
                <a:uFillTx/>
                <a:latin typeface="Arial" panose="020B0604020202020204" pitchFamily="34" charset="0"/>
                <a:cs typeface="Arial" panose="020B0604020202020204" pitchFamily="34" charset="0"/>
              </a:rPr>
              <a:t>Σκίτσο </a:t>
            </a:r>
            <a:r>
              <a:rPr kumimoji="0" lang="en-US" sz="2400" i="0" u="none" strike="noStrike" kern="0" cap="none" spc="0" normalizeH="0" baseline="0" noProof="0" dirty="0">
                <a:ln>
                  <a:noFill/>
                </a:ln>
                <a:effectLst/>
                <a:uLnTx/>
                <a:uFillTx/>
                <a:latin typeface="Arial" panose="020B0604020202020204" pitchFamily="34" charset="0"/>
                <a:cs typeface="Arial" panose="020B0604020202020204" pitchFamily="34" charset="0"/>
              </a:rPr>
              <a:t>2</a:t>
            </a:r>
            <a:r>
              <a:rPr kumimoji="0" lang="el-GR" sz="2400" i="0" u="none" strike="noStrike" kern="0" cap="none" spc="0" normalizeH="0" baseline="0" noProof="0" dirty="0">
                <a:ln>
                  <a:noFill/>
                </a:ln>
                <a:effectLst/>
                <a:uLnTx/>
                <a:uFillTx/>
                <a:latin typeface="Arial" panose="020B0604020202020204" pitchFamily="34" charset="0"/>
                <a:cs typeface="Arial" panose="020B0604020202020204" pitchFamily="34" charset="0"/>
              </a:rPr>
              <a:t> – </a:t>
            </a:r>
            <a:r>
              <a:rPr lang="en-US" kern="0" dirty="0">
                <a:latin typeface="Arial" panose="020B0604020202020204" pitchFamily="34" charset="0"/>
                <a:cs typeface="Arial" panose="020B0604020202020204" pitchFamily="34" charset="0"/>
              </a:rPr>
              <a:t>Sign In</a:t>
            </a:r>
          </a:p>
        </p:txBody>
      </p:sp>
      <p:pic>
        <p:nvPicPr>
          <p:cNvPr id="3" name="Picture 2">
            <a:extLst>
              <a:ext uri="{FF2B5EF4-FFF2-40B4-BE49-F238E27FC236}">
                <a16:creationId xmlns:a16="http://schemas.microsoft.com/office/drawing/2014/main" id="{628E7653-9616-5553-1ED2-1FE1759A28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52549" y="818147"/>
            <a:ext cx="4486901" cy="5754541"/>
          </a:xfrm>
          <a:prstGeom prst="rect">
            <a:avLst/>
          </a:prstGeom>
        </p:spPr>
      </p:pic>
    </p:spTree>
    <p:extLst>
      <p:ext uri="{BB962C8B-B14F-4D97-AF65-F5344CB8AC3E}">
        <p14:creationId xmlns:p14="http://schemas.microsoft.com/office/powerpoint/2010/main" val="8999089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C01F53E1-E6B8-45E2-A664-AB6547A4C268}"/>
              </a:ext>
            </a:extLst>
          </p:cNvPr>
          <p:cNvSpPr txBox="1">
            <a:spLocks/>
          </p:cNvSpPr>
          <p:nvPr/>
        </p:nvSpPr>
        <p:spPr bwMode="auto">
          <a:xfrm>
            <a:off x="128464" y="76200"/>
            <a:ext cx="12063536" cy="616496"/>
          </a:xfrm>
          <a:prstGeom prst="rect">
            <a:avLst/>
          </a:prstGeom>
          <a:noFill/>
          <a:ln w="9525">
            <a:noFill/>
            <a:miter lim="800000"/>
            <a:headEnd/>
            <a:tailEnd/>
          </a:ln>
          <a:effectLst/>
        </p:spPr>
        <p:txBody>
          <a:bodyPr vert="horz" wrap="square" lIns="92075" tIns="46038" rIns="92075" bIns="46038" numCol="1" anchor="ctr" anchorCtr="0" compatLnSpc="1">
            <a:prstTxWarp prst="textNoShape">
              <a:avLst/>
            </a:prstTxWarp>
          </a:bodyPr>
          <a:lstStyle>
            <a:lvl1pPr algn="ctr" rtl="0" fontAlgn="base">
              <a:spcBef>
                <a:spcPct val="0"/>
              </a:spcBef>
              <a:spcAft>
                <a:spcPct val="0"/>
              </a:spcAft>
              <a:defRPr sz="2400" b="1">
                <a:solidFill>
                  <a:srgbClr val="800000"/>
                </a:solidFill>
                <a:latin typeface="+mj-lt"/>
                <a:ea typeface="+mj-ea"/>
                <a:cs typeface="+mj-cs"/>
              </a:defRPr>
            </a:lvl1pPr>
            <a:lvl2pPr algn="ctr" rtl="0" fontAlgn="base">
              <a:spcBef>
                <a:spcPct val="0"/>
              </a:spcBef>
              <a:spcAft>
                <a:spcPct val="0"/>
              </a:spcAft>
              <a:defRPr sz="3600" b="1">
                <a:solidFill>
                  <a:srgbClr val="800000"/>
                </a:solidFill>
                <a:latin typeface="Arial" charset="0"/>
              </a:defRPr>
            </a:lvl2pPr>
            <a:lvl3pPr algn="ctr" rtl="0" fontAlgn="base">
              <a:spcBef>
                <a:spcPct val="0"/>
              </a:spcBef>
              <a:spcAft>
                <a:spcPct val="0"/>
              </a:spcAft>
              <a:defRPr sz="3600" b="1">
                <a:solidFill>
                  <a:srgbClr val="800000"/>
                </a:solidFill>
                <a:latin typeface="Arial" charset="0"/>
              </a:defRPr>
            </a:lvl3pPr>
            <a:lvl4pPr algn="ctr" rtl="0" fontAlgn="base">
              <a:spcBef>
                <a:spcPct val="0"/>
              </a:spcBef>
              <a:spcAft>
                <a:spcPct val="0"/>
              </a:spcAft>
              <a:defRPr sz="3600" b="1">
                <a:solidFill>
                  <a:srgbClr val="800000"/>
                </a:solidFill>
                <a:latin typeface="Arial" charset="0"/>
              </a:defRPr>
            </a:lvl4pPr>
            <a:lvl5pPr algn="ctr" rtl="0" fontAlgn="base">
              <a:spcBef>
                <a:spcPct val="0"/>
              </a:spcBef>
              <a:spcAft>
                <a:spcPct val="0"/>
              </a:spcAft>
              <a:defRPr sz="3600" b="1">
                <a:solidFill>
                  <a:srgbClr val="800000"/>
                </a:solidFill>
                <a:latin typeface="Arial" charset="0"/>
              </a:defRPr>
            </a:lvl5pPr>
            <a:lvl6pPr marL="457200" algn="ctr" rtl="0" fontAlgn="base">
              <a:spcBef>
                <a:spcPct val="0"/>
              </a:spcBef>
              <a:spcAft>
                <a:spcPct val="0"/>
              </a:spcAft>
              <a:defRPr sz="3600" b="1">
                <a:solidFill>
                  <a:srgbClr val="800000"/>
                </a:solidFill>
                <a:latin typeface="Arial" charset="0"/>
              </a:defRPr>
            </a:lvl6pPr>
            <a:lvl7pPr marL="914400" algn="ctr" rtl="0" fontAlgn="base">
              <a:spcBef>
                <a:spcPct val="0"/>
              </a:spcBef>
              <a:spcAft>
                <a:spcPct val="0"/>
              </a:spcAft>
              <a:defRPr sz="3600" b="1">
                <a:solidFill>
                  <a:srgbClr val="800000"/>
                </a:solidFill>
                <a:latin typeface="Arial" charset="0"/>
              </a:defRPr>
            </a:lvl7pPr>
            <a:lvl8pPr marL="1371600" algn="ctr" rtl="0" fontAlgn="base">
              <a:spcBef>
                <a:spcPct val="0"/>
              </a:spcBef>
              <a:spcAft>
                <a:spcPct val="0"/>
              </a:spcAft>
              <a:defRPr sz="3600" b="1">
                <a:solidFill>
                  <a:srgbClr val="800000"/>
                </a:solidFill>
                <a:latin typeface="Arial" charset="0"/>
              </a:defRPr>
            </a:lvl8pPr>
            <a:lvl9pPr marL="1828800" algn="ctr" rtl="0" fontAlgn="base">
              <a:spcBef>
                <a:spcPct val="0"/>
              </a:spcBef>
              <a:spcAft>
                <a:spcPct val="0"/>
              </a:spcAft>
              <a:defRPr sz="3600" b="1">
                <a:solidFill>
                  <a:srgbClr val="800000"/>
                </a:solidFill>
                <a:latin typeface="Arial" charset="0"/>
              </a:defRPr>
            </a:lvl9pPr>
          </a:lstStyle>
          <a:p>
            <a:pPr>
              <a:defRPr/>
            </a:pPr>
            <a:r>
              <a:rPr kumimoji="0" lang="el-GR" sz="2400" i="0" u="none" strike="noStrike" kern="0" cap="none" spc="0" normalizeH="0" baseline="0" noProof="0" dirty="0">
                <a:ln>
                  <a:noFill/>
                </a:ln>
                <a:effectLst/>
                <a:uLnTx/>
                <a:uFillTx/>
                <a:latin typeface="Arial" panose="020B0604020202020204" pitchFamily="34" charset="0"/>
                <a:cs typeface="Arial" panose="020B0604020202020204" pitchFamily="34" charset="0"/>
              </a:rPr>
              <a:t>Σκίτσο </a:t>
            </a:r>
            <a:r>
              <a:rPr lang="en-US" kern="0" dirty="0">
                <a:latin typeface="Arial" panose="020B0604020202020204" pitchFamily="34" charset="0"/>
                <a:cs typeface="Arial" panose="020B0604020202020204" pitchFamily="34" charset="0"/>
              </a:rPr>
              <a:t>3</a:t>
            </a:r>
            <a:r>
              <a:rPr kumimoji="0" lang="el-GR" sz="2400" i="0" u="none" strike="noStrike" kern="0" cap="none" spc="0" normalizeH="0" baseline="0" noProof="0" dirty="0">
                <a:ln>
                  <a:noFill/>
                </a:ln>
                <a:effectLst/>
                <a:uLnTx/>
                <a:uFillTx/>
                <a:latin typeface="Arial" panose="020B0604020202020204" pitchFamily="34" charset="0"/>
                <a:cs typeface="Arial" panose="020B0604020202020204" pitchFamily="34" charset="0"/>
              </a:rPr>
              <a:t> –</a:t>
            </a:r>
            <a:r>
              <a:rPr kumimoji="0" lang="en-US" sz="2400" i="0" u="none" strike="noStrike" kern="0" cap="none" spc="0" normalizeH="0" baseline="0" noProof="0" dirty="0">
                <a:ln>
                  <a:noFill/>
                </a:ln>
                <a:effectLst/>
                <a:uLnTx/>
                <a:uFillTx/>
                <a:latin typeface="Arial" panose="020B0604020202020204" pitchFamily="34" charset="0"/>
                <a:cs typeface="Arial" panose="020B0604020202020204" pitchFamily="34" charset="0"/>
              </a:rPr>
              <a:t> Homepage Guest</a:t>
            </a:r>
          </a:p>
        </p:txBody>
      </p:sp>
      <p:pic>
        <p:nvPicPr>
          <p:cNvPr id="5" name="Picture 4">
            <a:extLst>
              <a:ext uri="{FF2B5EF4-FFF2-40B4-BE49-F238E27FC236}">
                <a16:creationId xmlns:a16="http://schemas.microsoft.com/office/drawing/2014/main" id="{0400FD97-AC90-0260-63FA-A6ACA45EE5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28210" y="692696"/>
            <a:ext cx="4429743" cy="5867400"/>
          </a:xfrm>
          <a:prstGeom prst="rect">
            <a:avLst/>
          </a:prstGeom>
        </p:spPr>
      </p:pic>
    </p:spTree>
    <p:extLst>
      <p:ext uri="{BB962C8B-B14F-4D97-AF65-F5344CB8AC3E}">
        <p14:creationId xmlns:p14="http://schemas.microsoft.com/office/powerpoint/2010/main" val="326093733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C01F53E1-E6B8-45E2-A664-AB6547A4C268}"/>
              </a:ext>
            </a:extLst>
          </p:cNvPr>
          <p:cNvSpPr txBox="1">
            <a:spLocks/>
          </p:cNvSpPr>
          <p:nvPr/>
        </p:nvSpPr>
        <p:spPr bwMode="auto">
          <a:xfrm>
            <a:off x="128464" y="76200"/>
            <a:ext cx="12063536" cy="616496"/>
          </a:xfrm>
          <a:prstGeom prst="rect">
            <a:avLst/>
          </a:prstGeom>
          <a:noFill/>
          <a:ln w="9525">
            <a:noFill/>
            <a:miter lim="800000"/>
            <a:headEnd/>
            <a:tailEnd/>
          </a:ln>
          <a:effectLst/>
        </p:spPr>
        <p:txBody>
          <a:bodyPr vert="horz" wrap="square" lIns="92075" tIns="46038" rIns="92075" bIns="46038" numCol="1" anchor="ctr" anchorCtr="0" compatLnSpc="1">
            <a:prstTxWarp prst="textNoShape">
              <a:avLst/>
            </a:prstTxWarp>
          </a:bodyPr>
          <a:lstStyle>
            <a:lvl1pPr algn="ctr" rtl="0" fontAlgn="base">
              <a:spcBef>
                <a:spcPct val="0"/>
              </a:spcBef>
              <a:spcAft>
                <a:spcPct val="0"/>
              </a:spcAft>
              <a:defRPr sz="2400" b="1">
                <a:solidFill>
                  <a:srgbClr val="800000"/>
                </a:solidFill>
                <a:latin typeface="+mj-lt"/>
                <a:ea typeface="+mj-ea"/>
                <a:cs typeface="+mj-cs"/>
              </a:defRPr>
            </a:lvl1pPr>
            <a:lvl2pPr algn="ctr" rtl="0" fontAlgn="base">
              <a:spcBef>
                <a:spcPct val="0"/>
              </a:spcBef>
              <a:spcAft>
                <a:spcPct val="0"/>
              </a:spcAft>
              <a:defRPr sz="3600" b="1">
                <a:solidFill>
                  <a:srgbClr val="800000"/>
                </a:solidFill>
                <a:latin typeface="Arial" charset="0"/>
              </a:defRPr>
            </a:lvl2pPr>
            <a:lvl3pPr algn="ctr" rtl="0" fontAlgn="base">
              <a:spcBef>
                <a:spcPct val="0"/>
              </a:spcBef>
              <a:spcAft>
                <a:spcPct val="0"/>
              </a:spcAft>
              <a:defRPr sz="3600" b="1">
                <a:solidFill>
                  <a:srgbClr val="800000"/>
                </a:solidFill>
                <a:latin typeface="Arial" charset="0"/>
              </a:defRPr>
            </a:lvl3pPr>
            <a:lvl4pPr algn="ctr" rtl="0" fontAlgn="base">
              <a:spcBef>
                <a:spcPct val="0"/>
              </a:spcBef>
              <a:spcAft>
                <a:spcPct val="0"/>
              </a:spcAft>
              <a:defRPr sz="3600" b="1">
                <a:solidFill>
                  <a:srgbClr val="800000"/>
                </a:solidFill>
                <a:latin typeface="Arial" charset="0"/>
              </a:defRPr>
            </a:lvl4pPr>
            <a:lvl5pPr algn="ctr" rtl="0" fontAlgn="base">
              <a:spcBef>
                <a:spcPct val="0"/>
              </a:spcBef>
              <a:spcAft>
                <a:spcPct val="0"/>
              </a:spcAft>
              <a:defRPr sz="3600" b="1">
                <a:solidFill>
                  <a:srgbClr val="800000"/>
                </a:solidFill>
                <a:latin typeface="Arial" charset="0"/>
              </a:defRPr>
            </a:lvl5pPr>
            <a:lvl6pPr marL="457200" algn="ctr" rtl="0" fontAlgn="base">
              <a:spcBef>
                <a:spcPct val="0"/>
              </a:spcBef>
              <a:spcAft>
                <a:spcPct val="0"/>
              </a:spcAft>
              <a:defRPr sz="3600" b="1">
                <a:solidFill>
                  <a:srgbClr val="800000"/>
                </a:solidFill>
                <a:latin typeface="Arial" charset="0"/>
              </a:defRPr>
            </a:lvl6pPr>
            <a:lvl7pPr marL="914400" algn="ctr" rtl="0" fontAlgn="base">
              <a:spcBef>
                <a:spcPct val="0"/>
              </a:spcBef>
              <a:spcAft>
                <a:spcPct val="0"/>
              </a:spcAft>
              <a:defRPr sz="3600" b="1">
                <a:solidFill>
                  <a:srgbClr val="800000"/>
                </a:solidFill>
                <a:latin typeface="Arial" charset="0"/>
              </a:defRPr>
            </a:lvl7pPr>
            <a:lvl8pPr marL="1371600" algn="ctr" rtl="0" fontAlgn="base">
              <a:spcBef>
                <a:spcPct val="0"/>
              </a:spcBef>
              <a:spcAft>
                <a:spcPct val="0"/>
              </a:spcAft>
              <a:defRPr sz="3600" b="1">
                <a:solidFill>
                  <a:srgbClr val="800000"/>
                </a:solidFill>
                <a:latin typeface="Arial" charset="0"/>
              </a:defRPr>
            </a:lvl8pPr>
            <a:lvl9pPr marL="1828800" algn="ctr" rtl="0" fontAlgn="base">
              <a:spcBef>
                <a:spcPct val="0"/>
              </a:spcBef>
              <a:spcAft>
                <a:spcPct val="0"/>
              </a:spcAft>
              <a:defRPr sz="3600" b="1">
                <a:solidFill>
                  <a:srgbClr val="800000"/>
                </a:solidFill>
                <a:latin typeface="Arial" charset="0"/>
              </a:defRPr>
            </a:lvl9pPr>
          </a:lstStyle>
          <a:p>
            <a:pPr>
              <a:defRPr/>
            </a:pPr>
            <a:r>
              <a:rPr kumimoji="0" lang="el-GR" sz="2400" i="0" u="none" strike="noStrike" kern="0" cap="none" spc="0" normalizeH="0" baseline="0" noProof="0" dirty="0">
                <a:ln>
                  <a:noFill/>
                </a:ln>
                <a:effectLst/>
                <a:uLnTx/>
                <a:uFillTx/>
                <a:latin typeface="Arial" panose="020B0604020202020204" pitchFamily="34" charset="0"/>
                <a:cs typeface="Arial" panose="020B0604020202020204" pitchFamily="34" charset="0"/>
              </a:rPr>
              <a:t>Σκίτσο </a:t>
            </a:r>
            <a:r>
              <a:rPr kumimoji="0" lang="en-US" sz="2400" i="0" u="none" strike="noStrike" kern="0" cap="none" spc="0" normalizeH="0" baseline="0" noProof="0" dirty="0">
                <a:ln>
                  <a:noFill/>
                </a:ln>
                <a:effectLst/>
                <a:uLnTx/>
                <a:uFillTx/>
                <a:latin typeface="Arial" panose="020B0604020202020204" pitchFamily="34" charset="0"/>
                <a:cs typeface="Arial" panose="020B0604020202020204" pitchFamily="34" charset="0"/>
              </a:rPr>
              <a:t>4</a:t>
            </a:r>
            <a:r>
              <a:rPr kumimoji="0" lang="el-GR" sz="2400" i="0" u="none" strike="noStrike" kern="0" cap="none" spc="0" normalizeH="0" baseline="0" noProof="0" dirty="0">
                <a:ln>
                  <a:noFill/>
                </a:ln>
                <a:effectLst/>
                <a:uLnTx/>
                <a:uFillTx/>
                <a:latin typeface="Arial" panose="020B0604020202020204" pitchFamily="34" charset="0"/>
                <a:cs typeface="Arial" panose="020B0604020202020204" pitchFamily="34" charset="0"/>
              </a:rPr>
              <a:t> –</a:t>
            </a:r>
            <a:r>
              <a:rPr kumimoji="0" lang="en-US" sz="2400" i="0" u="none" strike="noStrike" kern="0" cap="none" spc="0" normalizeH="0" baseline="0" noProof="0" dirty="0">
                <a:ln>
                  <a:noFill/>
                </a:ln>
                <a:effectLst/>
                <a:uLnTx/>
                <a:uFillTx/>
                <a:latin typeface="Arial" panose="020B0604020202020204" pitchFamily="34" charset="0"/>
                <a:cs typeface="Arial" panose="020B0604020202020204" pitchFamily="34" charset="0"/>
              </a:rPr>
              <a:t> Homepage User</a:t>
            </a:r>
          </a:p>
        </p:txBody>
      </p:sp>
      <p:pic>
        <p:nvPicPr>
          <p:cNvPr id="3" name="Picture 2">
            <a:extLst>
              <a:ext uri="{FF2B5EF4-FFF2-40B4-BE49-F238E27FC236}">
                <a16:creationId xmlns:a16="http://schemas.microsoft.com/office/drawing/2014/main" id="{634E8D14-4F04-E8CD-E293-89DAF0597D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60062" y="692696"/>
            <a:ext cx="4363059" cy="5692125"/>
          </a:xfrm>
          <a:prstGeom prst="rect">
            <a:avLst/>
          </a:prstGeom>
        </p:spPr>
      </p:pic>
    </p:spTree>
    <p:extLst>
      <p:ext uri="{BB962C8B-B14F-4D97-AF65-F5344CB8AC3E}">
        <p14:creationId xmlns:p14="http://schemas.microsoft.com/office/powerpoint/2010/main" val="354003427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C01F53E1-E6B8-45E2-A664-AB6547A4C268}"/>
              </a:ext>
            </a:extLst>
          </p:cNvPr>
          <p:cNvSpPr txBox="1">
            <a:spLocks/>
          </p:cNvSpPr>
          <p:nvPr/>
        </p:nvSpPr>
        <p:spPr bwMode="auto">
          <a:xfrm>
            <a:off x="128464" y="76200"/>
            <a:ext cx="12063536" cy="616496"/>
          </a:xfrm>
          <a:prstGeom prst="rect">
            <a:avLst/>
          </a:prstGeom>
          <a:noFill/>
          <a:ln w="9525">
            <a:noFill/>
            <a:miter lim="800000"/>
            <a:headEnd/>
            <a:tailEnd/>
          </a:ln>
          <a:effectLst/>
        </p:spPr>
        <p:txBody>
          <a:bodyPr vert="horz" wrap="square" lIns="92075" tIns="46038" rIns="92075" bIns="46038" numCol="1" anchor="ctr" anchorCtr="0" compatLnSpc="1">
            <a:prstTxWarp prst="textNoShape">
              <a:avLst/>
            </a:prstTxWarp>
          </a:bodyPr>
          <a:lstStyle>
            <a:lvl1pPr algn="ctr" rtl="0" fontAlgn="base">
              <a:spcBef>
                <a:spcPct val="0"/>
              </a:spcBef>
              <a:spcAft>
                <a:spcPct val="0"/>
              </a:spcAft>
              <a:defRPr sz="2400" b="1">
                <a:solidFill>
                  <a:srgbClr val="800000"/>
                </a:solidFill>
                <a:latin typeface="+mj-lt"/>
                <a:ea typeface="+mj-ea"/>
                <a:cs typeface="+mj-cs"/>
              </a:defRPr>
            </a:lvl1pPr>
            <a:lvl2pPr algn="ctr" rtl="0" fontAlgn="base">
              <a:spcBef>
                <a:spcPct val="0"/>
              </a:spcBef>
              <a:spcAft>
                <a:spcPct val="0"/>
              </a:spcAft>
              <a:defRPr sz="3600" b="1">
                <a:solidFill>
                  <a:srgbClr val="800000"/>
                </a:solidFill>
                <a:latin typeface="Arial" charset="0"/>
              </a:defRPr>
            </a:lvl2pPr>
            <a:lvl3pPr algn="ctr" rtl="0" fontAlgn="base">
              <a:spcBef>
                <a:spcPct val="0"/>
              </a:spcBef>
              <a:spcAft>
                <a:spcPct val="0"/>
              </a:spcAft>
              <a:defRPr sz="3600" b="1">
                <a:solidFill>
                  <a:srgbClr val="800000"/>
                </a:solidFill>
                <a:latin typeface="Arial" charset="0"/>
              </a:defRPr>
            </a:lvl3pPr>
            <a:lvl4pPr algn="ctr" rtl="0" fontAlgn="base">
              <a:spcBef>
                <a:spcPct val="0"/>
              </a:spcBef>
              <a:spcAft>
                <a:spcPct val="0"/>
              </a:spcAft>
              <a:defRPr sz="3600" b="1">
                <a:solidFill>
                  <a:srgbClr val="800000"/>
                </a:solidFill>
                <a:latin typeface="Arial" charset="0"/>
              </a:defRPr>
            </a:lvl4pPr>
            <a:lvl5pPr algn="ctr" rtl="0" fontAlgn="base">
              <a:spcBef>
                <a:spcPct val="0"/>
              </a:spcBef>
              <a:spcAft>
                <a:spcPct val="0"/>
              </a:spcAft>
              <a:defRPr sz="3600" b="1">
                <a:solidFill>
                  <a:srgbClr val="800000"/>
                </a:solidFill>
                <a:latin typeface="Arial" charset="0"/>
              </a:defRPr>
            </a:lvl5pPr>
            <a:lvl6pPr marL="457200" algn="ctr" rtl="0" fontAlgn="base">
              <a:spcBef>
                <a:spcPct val="0"/>
              </a:spcBef>
              <a:spcAft>
                <a:spcPct val="0"/>
              </a:spcAft>
              <a:defRPr sz="3600" b="1">
                <a:solidFill>
                  <a:srgbClr val="800000"/>
                </a:solidFill>
                <a:latin typeface="Arial" charset="0"/>
              </a:defRPr>
            </a:lvl6pPr>
            <a:lvl7pPr marL="914400" algn="ctr" rtl="0" fontAlgn="base">
              <a:spcBef>
                <a:spcPct val="0"/>
              </a:spcBef>
              <a:spcAft>
                <a:spcPct val="0"/>
              </a:spcAft>
              <a:defRPr sz="3600" b="1">
                <a:solidFill>
                  <a:srgbClr val="800000"/>
                </a:solidFill>
                <a:latin typeface="Arial" charset="0"/>
              </a:defRPr>
            </a:lvl7pPr>
            <a:lvl8pPr marL="1371600" algn="ctr" rtl="0" fontAlgn="base">
              <a:spcBef>
                <a:spcPct val="0"/>
              </a:spcBef>
              <a:spcAft>
                <a:spcPct val="0"/>
              </a:spcAft>
              <a:defRPr sz="3600" b="1">
                <a:solidFill>
                  <a:srgbClr val="800000"/>
                </a:solidFill>
                <a:latin typeface="Arial" charset="0"/>
              </a:defRPr>
            </a:lvl8pPr>
            <a:lvl9pPr marL="1828800" algn="ctr" rtl="0" fontAlgn="base">
              <a:spcBef>
                <a:spcPct val="0"/>
              </a:spcBef>
              <a:spcAft>
                <a:spcPct val="0"/>
              </a:spcAft>
              <a:defRPr sz="3600" b="1">
                <a:solidFill>
                  <a:srgbClr val="800000"/>
                </a:solidFill>
                <a:latin typeface="Arial" charset="0"/>
              </a:defRPr>
            </a:lvl9pPr>
          </a:lstStyle>
          <a:p>
            <a:pPr>
              <a:defRPr/>
            </a:pPr>
            <a:r>
              <a:rPr kumimoji="0" lang="el-GR" sz="2400" i="0" u="none" strike="noStrike" kern="0" cap="none" spc="0" normalizeH="0" baseline="0" noProof="0" dirty="0">
                <a:ln>
                  <a:noFill/>
                </a:ln>
                <a:effectLst/>
                <a:uLnTx/>
                <a:uFillTx/>
                <a:latin typeface="Arial" panose="020B0604020202020204" pitchFamily="34" charset="0"/>
                <a:cs typeface="Arial" panose="020B0604020202020204" pitchFamily="34" charset="0"/>
              </a:rPr>
              <a:t>Σκίτσο </a:t>
            </a:r>
            <a:r>
              <a:rPr lang="en-US" kern="0" dirty="0">
                <a:latin typeface="Arial" panose="020B0604020202020204" pitchFamily="34" charset="0"/>
                <a:cs typeface="Arial" panose="020B0604020202020204" pitchFamily="34" charset="0"/>
              </a:rPr>
              <a:t>5</a:t>
            </a:r>
            <a:r>
              <a:rPr kumimoji="0" lang="el-GR" sz="2400" i="0" u="none" strike="noStrike" kern="0" cap="none" spc="0" normalizeH="0" baseline="0" noProof="0" dirty="0">
                <a:ln>
                  <a:noFill/>
                </a:ln>
                <a:effectLst/>
                <a:uLnTx/>
                <a:uFillTx/>
                <a:latin typeface="Arial" panose="020B0604020202020204" pitchFamily="34" charset="0"/>
                <a:cs typeface="Arial" panose="020B0604020202020204" pitchFamily="34" charset="0"/>
              </a:rPr>
              <a:t> –</a:t>
            </a:r>
            <a:r>
              <a:rPr kumimoji="0" lang="en-US" sz="2400" i="0" u="none" strike="noStrike" kern="0" cap="none" spc="0" normalizeH="0" baseline="0" noProof="0" dirty="0">
                <a:ln>
                  <a:noFill/>
                </a:ln>
                <a:effectLst/>
                <a:uLnTx/>
                <a:uFillTx/>
                <a:latin typeface="Arial" panose="020B0604020202020204" pitchFamily="34" charset="0"/>
                <a:cs typeface="Arial" panose="020B0604020202020204" pitchFamily="34" charset="0"/>
              </a:rPr>
              <a:t> Support</a:t>
            </a:r>
          </a:p>
        </p:txBody>
      </p:sp>
      <p:pic>
        <p:nvPicPr>
          <p:cNvPr id="3" name="Picture 2">
            <a:extLst>
              <a:ext uri="{FF2B5EF4-FFF2-40B4-BE49-F238E27FC236}">
                <a16:creationId xmlns:a16="http://schemas.microsoft.com/office/drawing/2014/main" id="{D09F9C4C-E97A-4FB2-C5A1-E35261B1A3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78702" y="692696"/>
            <a:ext cx="4363059" cy="5834315"/>
          </a:xfrm>
          <a:prstGeom prst="rect">
            <a:avLst/>
          </a:prstGeom>
        </p:spPr>
      </p:pic>
    </p:spTree>
    <p:extLst>
      <p:ext uri="{BB962C8B-B14F-4D97-AF65-F5344CB8AC3E}">
        <p14:creationId xmlns:p14="http://schemas.microsoft.com/office/powerpoint/2010/main" val="18733061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C01F53E1-E6B8-45E2-A664-AB6547A4C268}"/>
              </a:ext>
            </a:extLst>
          </p:cNvPr>
          <p:cNvSpPr txBox="1">
            <a:spLocks/>
          </p:cNvSpPr>
          <p:nvPr/>
        </p:nvSpPr>
        <p:spPr bwMode="auto">
          <a:xfrm>
            <a:off x="128464" y="76200"/>
            <a:ext cx="12063536" cy="616496"/>
          </a:xfrm>
          <a:prstGeom prst="rect">
            <a:avLst/>
          </a:prstGeom>
          <a:noFill/>
          <a:ln w="9525">
            <a:noFill/>
            <a:miter lim="800000"/>
            <a:headEnd/>
            <a:tailEnd/>
          </a:ln>
          <a:effectLst/>
        </p:spPr>
        <p:txBody>
          <a:bodyPr vert="horz" wrap="square" lIns="92075" tIns="46038" rIns="92075" bIns="46038" numCol="1" anchor="ctr" anchorCtr="0" compatLnSpc="1">
            <a:prstTxWarp prst="textNoShape">
              <a:avLst/>
            </a:prstTxWarp>
          </a:bodyPr>
          <a:lstStyle>
            <a:lvl1pPr algn="ctr" rtl="0" fontAlgn="base">
              <a:spcBef>
                <a:spcPct val="0"/>
              </a:spcBef>
              <a:spcAft>
                <a:spcPct val="0"/>
              </a:spcAft>
              <a:defRPr sz="2400" b="1">
                <a:solidFill>
                  <a:srgbClr val="800000"/>
                </a:solidFill>
                <a:latin typeface="+mj-lt"/>
                <a:ea typeface="+mj-ea"/>
                <a:cs typeface="+mj-cs"/>
              </a:defRPr>
            </a:lvl1pPr>
            <a:lvl2pPr algn="ctr" rtl="0" fontAlgn="base">
              <a:spcBef>
                <a:spcPct val="0"/>
              </a:spcBef>
              <a:spcAft>
                <a:spcPct val="0"/>
              </a:spcAft>
              <a:defRPr sz="3600" b="1">
                <a:solidFill>
                  <a:srgbClr val="800000"/>
                </a:solidFill>
                <a:latin typeface="Arial" charset="0"/>
              </a:defRPr>
            </a:lvl2pPr>
            <a:lvl3pPr algn="ctr" rtl="0" fontAlgn="base">
              <a:spcBef>
                <a:spcPct val="0"/>
              </a:spcBef>
              <a:spcAft>
                <a:spcPct val="0"/>
              </a:spcAft>
              <a:defRPr sz="3600" b="1">
                <a:solidFill>
                  <a:srgbClr val="800000"/>
                </a:solidFill>
                <a:latin typeface="Arial" charset="0"/>
              </a:defRPr>
            </a:lvl3pPr>
            <a:lvl4pPr algn="ctr" rtl="0" fontAlgn="base">
              <a:spcBef>
                <a:spcPct val="0"/>
              </a:spcBef>
              <a:spcAft>
                <a:spcPct val="0"/>
              </a:spcAft>
              <a:defRPr sz="3600" b="1">
                <a:solidFill>
                  <a:srgbClr val="800000"/>
                </a:solidFill>
                <a:latin typeface="Arial" charset="0"/>
              </a:defRPr>
            </a:lvl4pPr>
            <a:lvl5pPr algn="ctr" rtl="0" fontAlgn="base">
              <a:spcBef>
                <a:spcPct val="0"/>
              </a:spcBef>
              <a:spcAft>
                <a:spcPct val="0"/>
              </a:spcAft>
              <a:defRPr sz="3600" b="1">
                <a:solidFill>
                  <a:srgbClr val="800000"/>
                </a:solidFill>
                <a:latin typeface="Arial" charset="0"/>
              </a:defRPr>
            </a:lvl5pPr>
            <a:lvl6pPr marL="457200" algn="ctr" rtl="0" fontAlgn="base">
              <a:spcBef>
                <a:spcPct val="0"/>
              </a:spcBef>
              <a:spcAft>
                <a:spcPct val="0"/>
              </a:spcAft>
              <a:defRPr sz="3600" b="1">
                <a:solidFill>
                  <a:srgbClr val="800000"/>
                </a:solidFill>
                <a:latin typeface="Arial" charset="0"/>
              </a:defRPr>
            </a:lvl6pPr>
            <a:lvl7pPr marL="914400" algn="ctr" rtl="0" fontAlgn="base">
              <a:spcBef>
                <a:spcPct val="0"/>
              </a:spcBef>
              <a:spcAft>
                <a:spcPct val="0"/>
              </a:spcAft>
              <a:defRPr sz="3600" b="1">
                <a:solidFill>
                  <a:srgbClr val="800000"/>
                </a:solidFill>
                <a:latin typeface="Arial" charset="0"/>
              </a:defRPr>
            </a:lvl7pPr>
            <a:lvl8pPr marL="1371600" algn="ctr" rtl="0" fontAlgn="base">
              <a:spcBef>
                <a:spcPct val="0"/>
              </a:spcBef>
              <a:spcAft>
                <a:spcPct val="0"/>
              </a:spcAft>
              <a:defRPr sz="3600" b="1">
                <a:solidFill>
                  <a:srgbClr val="800000"/>
                </a:solidFill>
                <a:latin typeface="Arial" charset="0"/>
              </a:defRPr>
            </a:lvl8pPr>
            <a:lvl9pPr marL="1828800" algn="ctr" rtl="0" fontAlgn="base">
              <a:spcBef>
                <a:spcPct val="0"/>
              </a:spcBef>
              <a:spcAft>
                <a:spcPct val="0"/>
              </a:spcAft>
              <a:defRPr sz="3600" b="1">
                <a:solidFill>
                  <a:srgbClr val="800000"/>
                </a:solidFill>
                <a:latin typeface="Arial" charset="0"/>
              </a:defRPr>
            </a:lvl9pPr>
          </a:lstStyle>
          <a:p>
            <a:pPr>
              <a:defRPr/>
            </a:pPr>
            <a:r>
              <a:rPr kumimoji="0" lang="el-GR" sz="2400" i="0" u="none" strike="noStrike" kern="0" cap="none" spc="0" normalizeH="0" baseline="0" noProof="0" dirty="0">
                <a:ln>
                  <a:noFill/>
                </a:ln>
                <a:effectLst/>
                <a:uLnTx/>
                <a:uFillTx/>
                <a:latin typeface="Arial" panose="020B0604020202020204" pitchFamily="34" charset="0"/>
                <a:cs typeface="Arial" panose="020B0604020202020204" pitchFamily="34" charset="0"/>
              </a:rPr>
              <a:t>Σκίτσο </a:t>
            </a:r>
            <a:r>
              <a:rPr lang="en-US" kern="0" dirty="0">
                <a:latin typeface="Arial" panose="020B0604020202020204" pitchFamily="34" charset="0"/>
                <a:cs typeface="Arial" panose="020B0604020202020204" pitchFamily="34" charset="0"/>
              </a:rPr>
              <a:t>6</a:t>
            </a:r>
            <a:r>
              <a:rPr kumimoji="0" lang="el-GR" sz="2400" i="0" u="none" strike="noStrike" kern="0" cap="none" spc="0" normalizeH="0" baseline="0" noProof="0" dirty="0">
                <a:ln>
                  <a:noFill/>
                </a:ln>
                <a:effectLst/>
                <a:uLnTx/>
                <a:uFillTx/>
                <a:latin typeface="Arial" panose="020B0604020202020204" pitchFamily="34" charset="0"/>
                <a:cs typeface="Arial" panose="020B0604020202020204" pitchFamily="34" charset="0"/>
              </a:rPr>
              <a:t> –</a:t>
            </a:r>
            <a:r>
              <a:rPr kumimoji="0" lang="en-US" sz="2400" i="0" u="none" strike="noStrike" kern="0" cap="none" spc="0" normalizeH="0" baseline="0" noProof="0" dirty="0">
                <a:ln>
                  <a:noFill/>
                </a:ln>
                <a:effectLst/>
                <a:uLnTx/>
                <a:uFillTx/>
                <a:latin typeface="Arial" panose="020B0604020202020204" pitchFamily="34" charset="0"/>
                <a:cs typeface="Arial" panose="020B0604020202020204" pitchFamily="34" charset="0"/>
              </a:rPr>
              <a:t> Contact</a:t>
            </a:r>
          </a:p>
        </p:txBody>
      </p:sp>
      <p:pic>
        <p:nvPicPr>
          <p:cNvPr id="4" name="Picture 3" descr="Table&#10;&#10;Description automatically generated">
            <a:extLst>
              <a:ext uri="{FF2B5EF4-FFF2-40B4-BE49-F238E27FC236}">
                <a16:creationId xmlns:a16="http://schemas.microsoft.com/office/drawing/2014/main" id="{F1AB8CDE-3F79-FA22-F31D-797021E39C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21878" y="692696"/>
            <a:ext cx="4334480" cy="5675376"/>
          </a:xfrm>
          <a:prstGeom prst="rect">
            <a:avLst/>
          </a:prstGeom>
        </p:spPr>
      </p:pic>
    </p:spTree>
    <p:extLst>
      <p:ext uri="{BB962C8B-B14F-4D97-AF65-F5344CB8AC3E}">
        <p14:creationId xmlns:p14="http://schemas.microsoft.com/office/powerpoint/2010/main" val="277267608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C01F53E1-E6B8-45E2-A664-AB6547A4C268}"/>
              </a:ext>
            </a:extLst>
          </p:cNvPr>
          <p:cNvSpPr txBox="1">
            <a:spLocks/>
          </p:cNvSpPr>
          <p:nvPr/>
        </p:nvSpPr>
        <p:spPr bwMode="auto">
          <a:xfrm>
            <a:off x="128464" y="76200"/>
            <a:ext cx="12063536" cy="616496"/>
          </a:xfrm>
          <a:prstGeom prst="rect">
            <a:avLst/>
          </a:prstGeom>
          <a:noFill/>
          <a:ln w="9525">
            <a:noFill/>
            <a:miter lim="800000"/>
            <a:headEnd/>
            <a:tailEnd/>
          </a:ln>
          <a:effectLst/>
        </p:spPr>
        <p:txBody>
          <a:bodyPr vert="horz" wrap="square" lIns="92075" tIns="46038" rIns="92075" bIns="46038" numCol="1" anchor="ctr" anchorCtr="0" compatLnSpc="1">
            <a:prstTxWarp prst="textNoShape">
              <a:avLst/>
            </a:prstTxWarp>
          </a:bodyPr>
          <a:lstStyle>
            <a:lvl1pPr algn="ctr" rtl="0" fontAlgn="base">
              <a:spcBef>
                <a:spcPct val="0"/>
              </a:spcBef>
              <a:spcAft>
                <a:spcPct val="0"/>
              </a:spcAft>
              <a:defRPr sz="2400" b="1">
                <a:solidFill>
                  <a:srgbClr val="800000"/>
                </a:solidFill>
                <a:latin typeface="+mj-lt"/>
                <a:ea typeface="+mj-ea"/>
                <a:cs typeface="+mj-cs"/>
              </a:defRPr>
            </a:lvl1pPr>
            <a:lvl2pPr algn="ctr" rtl="0" fontAlgn="base">
              <a:spcBef>
                <a:spcPct val="0"/>
              </a:spcBef>
              <a:spcAft>
                <a:spcPct val="0"/>
              </a:spcAft>
              <a:defRPr sz="3600" b="1">
                <a:solidFill>
                  <a:srgbClr val="800000"/>
                </a:solidFill>
                <a:latin typeface="Arial" charset="0"/>
              </a:defRPr>
            </a:lvl2pPr>
            <a:lvl3pPr algn="ctr" rtl="0" fontAlgn="base">
              <a:spcBef>
                <a:spcPct val="0"/>
              </a:spcBef>
              <a:spcAft>
                <a:spcPct val="0"/>
              </a:spcAft>
              <a:defRPr sz="3600" b="1">
                <a:solidFill>
                  <a:srgbClr val="800000"/>
                </a:solidFill>
                <a:latin typeface="Arial" charset="0"/>
              </a:defRPr>
            </a:lvl3pPr>
            <a:lvl4pPr algn="ctr" rtl="0" fontAlgn="base">
              <a:spcBef>
                <a:spcPct val="0"/>
              </a:spcBef>
              <a:spcAft>
                <a:spcPct val="0"/>
              </a:spcAft>
              <a:defRPr sz="3600" b="1">
                <a:solidFill>
                  <a:srgbClr val="800000"/>
                </a:solidFill>
                <a:latin typeface="Arial" charset="0"/>
              </a:defRPr>
            </a:lvl4pPr>
            <a:lvl5pPr algn="ctr" rtl="0" fontAlgn="base">
              <a:spcBef>
                <a:spcPct val="0"/>
              </a:spcBef>
              <a:spcAft>
                <a:spcPct val="0"/>
              </a:spcAft>
              <a:defRPr sz="3600" b="1">
                <a:solidFill>
                  <a:srgbClr val="800000"/>
                </a:solidFill>
                <a:latin typeface="Arial" charset="0"/>
              </a:defRPr>
            </a:lvl5pPr>
            <a:lvl6pPr marL="457200" algn="ctr" rtl="0" fontAlgn="base">
              <a:spcBef>
                <a:spcPct val="0"/>
              </a:spcBef>
              <a:spcAft>
                <a:spcPct val="0"/>
              </a:spcAft>
              <a:defRPr sz="3600" b="1">
                <a:solidFill>
                  <a:srgbClr val="800000"/>
                </a:solidFill>
                <a:latin typeface="Arial" charset="0"/>
              </a:defRPr>
            </a:lvl6pPr>
            <a:lvl7pPr marL="914400" algn="ctr" rtl="0" fontAlgn="base">
              <a:spcBef>
                <a:spcPct val="0"/>
              </a:spcBef>
              <a:spcAft>
                <a:spcPct val="0"/>
              </a:spcAft>
              <a:defRPr sz="3600" b="1">
                <a:solidFill>
                  <a:srgbClr val="800000"/>
                </a:solidFill>
                <a:latin typeface="Arial" charset="0"/>
              </a:defRPr>
            </a:lvl7pPr>
            <a:lvl8pPr marL="1371600" algn="ctr" rtl="0" fontAlgn="base">
              <a:spcBef>
                <a:spcPct val="0"/>
              </a:spcBef>
              <a:spcAft>
                <a:spcPct val="0"/>
              </a:spcAft>
              <a:defRPr sz="3600" b="1">
                <a:solidFill>
                  <a:srgbClr val="800000"/>
                </a:solidFill>
                <a:latin typeface="Arial" charset="0"/>
              </a:defRPr>
            </a:lvl8pPr>
            <a:lvl9pPr marL="1828800" algn="ctr" rtl="0" fontAlgn="base">
              <a:spcBef>
                <a:spcPct val="0"/>
              </a:spcBef>
              <a:spcAft>
                <a:spcPct val="0"/>
              </a:spcAft>
              <a:defRPr sz="3600" b="1">
                <a:solidFill>
                  <a:srgbClr val="800000"/>
                </a:solidFill>
                <a:latin typeface="Arial" charset="0"/>
              </a:defRPr>
            </a:lvl9pPr>
          </a:lstStyle>
          <a:p>
            <a:pPr>
              <a:defRPr/>
            </a:pPr>
            <a:r>
              <a:rPr kumimoji="0" lang="el-GR" sz="2400" i="0" u="none" strike="noStrike" kern="0" cap="none" spc="0" normalizeH="0" baseline="0" noProof="0" dirty="0">
                <a:ln>
                  <a:noFill/>
                </a:ln>
                <a:effectLst/>
                <a:uLnTx/>
                <a:uFillTx/>
                <a:latin typeface="Arial" panose="020B0604020202020204" pitchFamily="34" charset="0"/>
                <a:cs typeface="Arial" panose="020B0604020202020204" pitchFamily="34" charset="0"/>
              </a:rPr>
              <a:t>Σκίτσο </a:t>
            </a:r>
            <a:r>
              <a:rPr lang="en-US" kern="0" dirty="0">
                <a:latin typeface="Arial" panose="020B0604020202020204" pitchFamily="34" charset="0"/>
                <a:cs typeface="Arial" panose="020B0604020202020204" pitchFamily="34" charset="0"/>
              </a:rPr>
              <a:t>7</a:t>
            </a:r>
            <a:r>
              <a:rPr kumimoji="0" lang="el-GR" sz="2400" i="0" u="none" strike="noStrike" kern="0" cap="none" spc="0" normalizeH="0" baseline="0" noProof="0" dirty="0">
                <a:ln>
                  <a:noFill/>
                </a:ln>
                <a:effectLst/>
                <a:uLnTx/>
                <a:uFillTx/>
                <a:latin typeface="Arial" panose="020B0604020202020204" pitchFamily="34" charset="0"/>
                <a:cs typeface="Arial" panose="020B0604020202020204" pitchFamily="34" charset="0"/>
              </a:rPr>
              <a:t> –</a:t>
            </a:r>
            <a:r>
              <a:rPr kumimoji="0" lang="en-US" sz="2400" i="0" u="none" strike="noStrike" kern="0" cap="none" spc="0" normalizeH="0" baseline="0" noProof="0" dirty="0">
                <a:ln>
                  <a:noFill/>
                </a:ln>
                <a:effectLst/>
                <a:uLnTx/>
                <a:uFillTx/>
                <a:latin typeface="Arial" panose="020B0604020202020204" pitchFamily="34" charset="0"/>
                <a:cs typeface="Arial" panose="020B0604020202020204" pitchFamily="34" charset="0"/>
              </a:rPr>
              <a:t> Live Chat</a:t>
            </a:r>
          </a:p>
        </p:txBody>
      </p:sp>
      <p:pic>
        <p:nvPicPr>
          <p:cNvPr id="3" name="Picture 2">
            <a:extLst>
              <a:ext uri="{FF2B5EF4-FFF2-40B4-BE49-F238E27FC236}">
                <a16:creationId xmlns:a16="http://schemas.microsoft.com/office/drawing/2014/main" id="{084E0F93-9D26-B2D1-1CAA-DBF0CF18E7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14470" y="692696"/>
            <a:ext cx="4363059" cy="5950550"/>
          </a:xfrm>
          <a:prstGeom prst="rect">
            <a:avLst/>
          </a:prstGeom>
        </p:spPr>
      </p:pic>
    </p:spTree>
    <p:extLst>
      <p:ext uri="{BB962C8B-B14F-4D97-AF65-F5344CB8AC3E}">
        <p14:creationId xmlns:p14="http://schemas.microsoft.com/office/powerpoint/2010/main" val="374946091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C01F53E1-E6B8-45E2-A664-AB6547A4C268}"/>
              </a:ext>
            </a:extLst>
          </p:cNvPr>
          <p:cNvSpPr txBox="1">
            <a:spLocks/>
          </p:cNvSpPr>
          <p:nvPr/>
        </p:nvSpPr>
        <p:spPr bwMode="auto">
          <a:xfrm>
            <a:off x="128464" y="76200"/>
            <a:ext cx="12063536" cy="616496"/>
          </a:xfrm>
          <a:prstGeom prst="rect">
            <a:avLst/>
          </a:prstGeom>
          <a:noFill/>
          <a:ln w="9525">
            <a:noFill/>
            <a:miter lim="800000"/>
            <a:headEnd/>
            <a:tailEnd/>
          </a:ln>
          <a:effectLst/>
        </p:spPr>
        <p:txBody>
          <a:bodyPr vert="horz" wrap="square" lIns="92075" tIns="46038" rIns="92075" bIns="46038" numCol="1" anchor="ctr" anchorCtr="0" compatLnSpc="1">
            <a:prstTxWarp prst="textNoShape">
              <a:avLst/>
            </a:prstTxWarp>
          </a:bodyPr>
          <a:lstStyle>
            <a:lvl1pPr algn="ctr" rtl="0" fontAlgn="base">
              <a:spcBef>
                <a:spcPct val="0"/>
              </a:spcBef>
              <a:spcAft>
                <a:spcPct val="0"/>
              </a:spcAft>
              <a:defRPr sz="2400" b="1">
                <a:solidFill>
                  <a:srgbClr val="800000"/>
                </a:solidFill>
                <a:latin typeface="+mj-lt"/>
                <a:ea typeface="+mj-ea"/>
                <a:cs typeface="+mj-cs"/>
              </a:defRPr>
            </a:lvl1pPr>
            <a:lvl2pPr algn="ctr" rtl="0" fontAlgn="base">
              <a:spcBef>
                <a:spcPct val="0"/>
              </a:spcBef>
              <a:spcAft>
                <a:spcPct val="0"/>
              </a:spcAft>
              <a:defRPr sz="3600" b="1">
                <a:solidFill>
                  <a:srgbClr val="800000"/>
                </a:solidFill>
                <a:latin typeface="Arial" charset="0"/>
              </a:defRPr>
            </a:lvl2pPr>
            <a:lvl3pPr algn="ctr" rtl="0" fontAlgn="base">
              <a:spcBef>
                <a:spcPct val="0"/>
              </a:spcBef>
              <a:spcAft>
                <a:spcPct val="0"/>
              </a:spcAft>
              <a:defRPr sz="3600" b="1">
                <a:solidFill>
                  <a:srgbClr val="800000"/>
                </a:solidFill>
                <a:latin typeface="Arial" charset="0"/>
              </a:defRPr>
            </a:lvl3pPr>
            <a:lvl4pPr algn="ctr" rtl="0" fontAlgn="base">
              <a:spcBef>
                <a:spcPct val="0"/>
              </a:spcBef>
              <a:spcAft>
                <a:spcPct val="0"/>
              </a:spcAft>
              <a:defRPr sz="3600" b="1">
                <a:solidFill>
                  <a:srgbClr val="800000"/>
                </a:solidFill>
                <a:latin typeface="Arial" charset="0"/>
              </a:defRPr>
            </a:lvl4pPr>
            <a:lvl5pPr algn="ctr" rtl="0" fontAlgn="base">
              <a:spcBef>
                <a:spcPct val="0"/>
              </a:spcBef>
              <a:spcAft>
                <a:spcPct val="0"/>
              </a:spcAft>
              <a:defRPr sz="3600" b="1">
                <a:solidFill>
                  <a:srgbClr val="800000"/>
                </a:solidFill>
                <a:latin typeface="Arial" charset="0"/>
              </a:defRPr>
            </a:lvl5pPr>
            <a:lvl6pPr marL="457200" algn="ctr" rtl="0" fontAlgn="base">
              <a:spcBef>
                <a:spcPct val="0"/>
              </a:spcBef>
              <a:spcAft>
                <a:spcPct val="0"/>
              </a:spcAft>
              <a:defRPr sz="3600" b="1">
                <a:solidFill>
                  <a:srgbClr val="800000"/>
                </a:solidFill>
                <a:latin typeface="Arial" charset="0"/>
              </a:defRPr>
            </a:lvl6pPr>
            <a:lvl7pPr marL="914400" algn="ctr" rtl="0" fontAlgn="base">
              <a:spcBef>
                <a:spcPct val="0"/>
              </a:spcBef>
              <a:spcAft>
                <a:spcPct val="0"/>
              </a:spcAft>
              <a:defRPr sz="3600" b="1">
                <a:solidFill>
                  <a:srgbClr val="800000"/>
                </a:solidFill>
                <a:latin typeface="Arial" charset="0"/>
              </a:defRPr>
            </a:lvl7pPr>
            <a:lvl8pPr marL="1371600" algn="ctr" rtl="0" fontAlgn="base">
              <a:spcBef>
                <a:spcPct val="0"/>
              </a:spcBef>
              <a:spcAft>
                <a:spcPct val="0"/>
              </a:spcAft>
              <a:defRPr sz="3600" b="1">
                <a:solidFill>
                  <a:srgbClr val="800000"/>
                </a:solidFill>
                <a:latin typeface="Arial" charset="0"/>
              </a:defRPr>
            </a:lvl8pPr>
            <a:lvl9pPr marL="1828800" algn="ctr" rtl="0" fontAlgn="base">
              <a:spcBef>
                <a:spcPct val="0"/>
              </a:spcBef>
              <a:spcAft>
                <a:spcPct val="0"/>
              </a:spcAft>
              <a:defRPr sz="3600" b="1">
                <a:solidFill>
                  <a:srgbClr val="800000"/>
                </a:solidFill>
                <a:latin typeface="Arial" charset="0"/>
              </a:defRPr>
            </a:lvl9pPr>
          </a:lstStyle>
          <a:p>
            <a:pPr>
              <a:defRPr/>
            </a:pPr>
            <a:r>
              <a:rPr kumimoji="0" lang="el-GR" sz="2400" i="0" u="none" strike="noStrike" kern="0" cap="none" spc="0" normalizeH="0" baseline="0" noProof="0" dirty="0">
                <a:ln>
                  <a:noFill/>
                </a:ln>
                <a:effectLst/>
                <a:uLnTx/>
                <a:uFillTx/>
                <a:latin typeface="Arial" panose="020B0604020202020204" pitchFamily="34" charset="0"/>
                <a:cs typeface="Arial" panose="020B0604020202020204" pitchFamily="34" charset="0"/>
              </a:rPr>
              <a:t>Σκίτσο </a:t>
            </a:r>
            <a:r>
              <a:rPr lang="en-US" kern="0" dirty="0">
                <a:latin typeface="Arial" panose="020B0604020202020204" pitchFamily="34" charset="0"/>
                <a:cs typeface="Arial" panose="020B0604020202020204" pitchFamily="34" charset="0"/>
              </a:rPr>
              <a:t>8</a:t>
            </a:r>
            <a:r>
              <a:rPr kumimoji="0" lang="el-GR" sz="2400" i="0" u="none" strike="noStrike" kern="0" cap="none" spc="0" normalizeH="0" baseline="0" noProof="0" dirty="0">
                <a:ln>
                  <a:noFill/>
                </a:ln>
                <a:effectLst/>
                <a:uLnTx/>
                <a:uFillTx/>
                <a:latin typeface="Arial" panose="020B0604020202020204" pitchFamily="34" charset="0"/>
                <a:cs typeface="Arial" panose="020B0604020202020204" pitchFamily="34" charset="0"/>
              </a:rPr>
              <a:t> –</a:t>
            </a:r>
            <a:r>
              <a:rPr kumimoji="0" lang="en-US" sz="2400" i="0" u="none" strike="noStrike" kern="0" cap="none" spc="0" normalizeH="0" baseline="0" noProof="0" dirty="0">
                <a:ln>
                  <a:noFill/>
                </a:ln>
                <a:effectLst/>
                <a:uLnTx/>
                <a:uFillTx/>
                <a:latin typeface="Arial" panose="020B0604020202020204" pitchFamily="34" charset="0"/>
                <a:cs typeface="Arial" panose="020B0604020202020204" pitchFamily="34" charset="0"/>
              </a:rPr>
              <a:t> </a:t>
            </a:r>
            <a:r>
              <a:rPr lang="en-US" kern="0" dirty="0">
                <a:latin typeface="Arial" panose="020B0604020202020204" pitchFamily="34" charset="0"/>
                <a:cs typeface="Arial" panose="020B0604020202020204" pitchFamily="34" charset="0"/>
              </a:rPr>
              <a:t>Deposit</a:t>
            </a:r>
            <a:endParaRPr kumimoji="0" lang="en-US" sz="2400" i="0" u="none" strike="noStrike" kern="0" cap="none" spc="0" normalizeH="0" baseline="0" noProof="0" dirty="0">
              <a:ln>
                <a:noFill/>
              </a:ln>
              <a:effectLst/>
              <a:uLnTx/>
              <a:uFillTx/>
              <a:latin typeface="Arial" panose="020B0604020202020204" pitchFamily="34" charset="0"/>
              <a:cs typeface="Arial" panose="020B0604020202020204" pitchFamily="34" charset="0"/>
            </a:endParaRPr>
          </a:p>
        </p:txBody>
      </p:sp>
      <p:pic>
        <p:nvPicPr>
          <p:cNvPr id="4" name="Picture 3" descr="Table&#10;&#10;Description automatically generated">
            <a:extLst>
              <a:ext uri="{FF2B5EF4-FFF2-40B4-BE49-F238E27FC236}">
                <a16:creationId xmlns:a16="http://schemas.microsoft.com/office/drawing/2014/main" id="{E4A7A738-A2C9-1411-9926-8AF0C52D9F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18954" y="692696"/>
            <a:ext cx="4420217" cy="5728846"/>
          </a:xfrm>
          <a:prstGeom prst="rect">
            <a:avLst/>
          </a:prstGeom>
        </p:spPr>
      </p:pic>
    </p:spTree>
    <p:extLst>
      <p:ext uri="{BB962C8B-B14F-4D97-AF65-F5344CB8AC3E}">
        <p14:creationId xmlns:p14="http://schemas.microsoft.com/office/powerpoint/2010/main" val="8291751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C01F53E1-E6B8-45E2-A664-AB6547A4C268}"/>
              </a:ext>
            </a:extLst>
          </p:cNvPr>
          <p:cNvSpPr txBox="1">
            <a:spLocks/>
          </p:cNvSpPr>
          <p:nvPr/>
        </p:nvSpPr>
        <p:spPr bwMode="auto">
          <a:xfrm>
            <a:off x="128464" y="76200"/>
            <a:ext cx="12063536" cy="616496"/>
          </a:xfrm>
          <a:prstGeom prst="rect">
            <a:avLst/>
          </a:prstGeom>
          <a:noFill/>
          <a:ln w="9525">
            <a:noFill/>
            <a:miter lim="800000"/>
            <a:headEnd/>
            <a:tailEnd/>
          </a:ln>
          <a:effectLst/>
        </p:spPr>
        <p:txBody>
          <a:bodyPr vert="horz" wrap="square" lIns="92075" tIns="46038" rIns="92075" bIns="46038" numCol="1" anchor="ctr" anchorCtr="0" compatLnSpc="1">
            <a:prstTxWarp prst="textNoShape">
              <a:avLst/>
            </a:prstTxWarp>
          </a:bodyPr>
          <a:lstStyle>
            <a:lvl1pPr algn="ctr" rtl="0" fontAlgn="base">
              <a:spcBef>
                <a:spcPct val="0"/>
              </a:spcBef>
              <a:spcAft>
                <a:spcPct val="0"/>
              </a:spcAft>
              <a:defRPr sz="2400" b="1">
                <a:solidFill>
                  <a:srgbClr val="800000"/>
                </a:solidFill>
                <a:latin typeface="+mj-lt"/>
                <a:ea typeface="+mj-ea"/>
                <a:cs typeface="+mj-cs"/>
              </a:defRPr>
            </a:lvl1pPr>
            <a:lvl2pPr algn="ctr" rtl="0" fontAlgn="base">
              <a:spcBef>
                <a:spcPct val="0"/>
              </a:spcBef>
              <a:spcAft>
                <a:spcPct val="0"/>
              </a:spcAft>
              <a:defRPr sz="3600" b="1">
                <a:solidFill>
                  <a:srgbClr val="800000"/>
                </a:solidFill>
                <a:latin typeface="Arial" charset="0"/>
              </a:defRPr>
            </a:lvl2pPr>
            <a:lvl3pPr algn="ctr" rtl="0" fontAlgn="base">
              <a:spcBef>
                <a:spcPct val="0"/>
              </a:spcBef>
              <a:spcAft>
                <a:spcPct val="0"/>
              </a:spcAft>
              <a:defRPr sz="3600" b="1">
                <a:solidFill>
                  <a:srgbClr val="800000"/>
                </a:solidFill>
                <a:latin typeface="Arial" charset="0"/>
              </a:defRPr>
            </a:lvl3pPr>
            <a:lvl4pPr algn="ctr" rtl="0" fontAlgn="base">
              <a:spcBef>
                <a:spcPct val="0"/>
              </a:spcBef>
              <a:spcAft>
                <a:spcPct val="0"/>
              </a:spcAft>
              <a:defRPr sz="3600" b="1">
                <a:solidFill>
                  <a:srgbClr val="800000"/>
                </a:solidFill>
                <a:latin typeface="Arial" charset="0"/>
              </a:defRPr>
            </a:lvl4pPr>
            <a:lvl5pPr algn="ctr" rtl="0" fontAlgn="base">
              <a:spcBef>
                <a:spcPct val="0"/>
              </a:spcBef>
              <a:spcAft>
                <a:spcPct val="0"/>
              </a:spcAft>
              <a:defRPr sz="3600" b="1">
                <a:solidFill>
                  <a:srgbClr val="800000"/>
                </a:solidFill>
                <a:latin typeface="Arial" charset="0"/>
              </a:defRPr>
            </a:lvl5pPr>
            <a:lvl6pPr marL="457200" algn="ctr" rtl="0" fontAlgn="base">
              <a:spcBef>
                <a:spcPct val="0"/>
              </a:spcBef>
              <a:spcAft>
                <a:spcPct val="0"/>
              </a:spcAft>
              <a:defRPr sz="3600" b="1">
                <a:solidFill>
                  <a:srgbClr val="800000"/>
                </a:solidFill>
                <a:latin typeface="Arial" charset="0"/>
              </a:defRPr>
            </a:lvl6pPr>
            <a:lvl7pPr marL="914400" algn="ctr" rtl="0" fontAlgn="base">
              <a:spcBef>
                <a:spcPct val="0"/>
              </a:spcBef>
              <a:spcAft>
                <a:spcPct val="0"/>
              </a:spcAft>
              <a:defRPr sz="3600" b="1">
                <a:solidFill>
                  <a:srgbClr val="800000"/>
                </a:solidFill>
                <a:latin typeface="Arial" charset="0"/>
              </a:defRPr>
            </a:lvl7pPr>
            <a:lvl8pPr marL="1371600" algn="ctr" rtl="0" fontAlgn="base">
              <a:spcBef>
                <a:spcPct val="0"/>
              </a:spcBef>
              <a:spcAft>
                <a:spcPct val="0"/>
              </a:spcAft>
              <a:defRPr sz="3600" b="1">
                <a:solidFill>
                  <a:srgbClr val="800000"/>
                </a:solidFill>
                <a:latin typeface="Arial" charset="0"/>
              </a:defRPr>
            </a:lvl8pPr>
            <a:lvl9pPr marL="1828800" algn="ctr" rtl="0" fontAlgn="base">
              <a:spcBef>
                <a:spcPct val="0"/>
              </a:spcBef>
              <a:spcAft>
                <a:spcPct val="0"/>
              </a:spcAft>
              <a:defRPr sz="3600" b="1">
                <a:solidFill>
                  <a:srgbClr val="800000"/>
                </a:solidFill>
                <a:latin typeface="Arial" charset="0"/>
              </a:defRPr>
            </a:lvl9pPr>
          </a:lstStyle>
          <a:p>
            <a:pPr>
              <a:defRPr/>
            </a:pPr>
            <a:r>
              <a:rPr kumimoji="0" lang="el-GR" sz="2400" i="0" u="none" strike="noStrike" kern="0" cap="none" spc="0" normalizeH="0" baseline="0" noProof="0" dirty="0">
                <a:ln>
                  <a:noFill/>
                </a:ln>
                <a:effectLst/>
                <a:uLnTx/>
                <a:uFillTx/>
                <a:latin typeface="Arial" panose="020B0604020202020204" pitchFamily="34" charset="0"/>
                <a:cs typeface="Arial" panose="020B0604020202020204" pitchFamily="34" charset="0"/>
              </a:rPr>
              <a:t>Σκίτσο </a:t>
            </a:r>
            <a:r>
              <a:rPr lang="en-US" kern="0" dirty="0">
                <a:latin typeface="Arial" panose="020B0604020202020204" pitchFamily="34" charset="0"/>
                <a:cs typeface="Arial" panose="020B0604020202020204" pitchFamily="34" charset="0"/>
              </a:rPr>
              <a:t>9</a:t>
            </a:r>
            <a:r>
              <a:rPr kumimoji="0" lang="el-GR" sz="2400" i="0" u="none" strike="noStrike" kern="0" cap="none" spc="0" normalizeH="0" baseline="0" noProof="0" dirty="0">
                <a:ln>
                  <a:noFill/>
                </a:ln>
                <a:effectLst/>
                <a:uLnTx/>
                <a:uFillTx/>
                <a:latin typeface="Arial" panose="020B0604020202020204" pitchFamily="34" charset="0"/>
                <a:cs typeface="Arial" panose="020B0604020202020204" pitchFamily="34" charset="0"/>
              </a:rPr>
              <a:t> –</a:t>
            </a:r>
            <a:r>
              <a:rPr kumimoji="0" lang="en-US" sz="2400" i="0" u="none" strike="noStrike" kern="0" cap="none" spc="0" normalizeH="0" baseline="0" noProof="0" dirty="0">
                <a:ln>
                  <a:noFill/>
                </a:ln>
                <a:effectLst/>
                <a:uLnTx/>
                <a:uFillTx/>
                <a:latin typeface="Arial" panose="020B0604020202020204" pitchFamily="34" charset="0"/>
                <a:cs typeface="Arial" panose="020B0604020202020204" pitchFamily="34" charset="0"/>
              </a:rPr>
              <a:t> Withdrawal</a:t>
            </a:r>
          </a:p>
        </p:txBody>
      </p:sp>
      <p:pic>
        <p:nvPicPr>
          <p:cNvPr id="3" name="Picture 2" descr="Table&#10;&#10;Description automatically generated">
            <a:extLst>
              <a:ext uri="{FF2B5EF4-FFF2-40B4-BE49-F238E27FC236}">
                <a16:creationId xmlns:a16="http://schemas.microsoft.com/office/drawing/2014/main" id="{D8DDB33C-0A12-019A-5FD6-C82486F030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95418" y="692696"/>
            <a:ext cx="4401164" cy="5911516"/>
          </a:xfrm>
          <a:prstGeom prst="rect">
            <a:avLst/>
          </a:prstGeom>
        </p:spPr>
      </p:pic>
    </p:spTree>
    <p:extLst>
      <p:ext uri="{BB962C8B-B14F-4D97-AF65-F5344CB8AC3E}">
        <p14:creationId xmlns:p14="http://schemas.microsoft.com/office/powerpoint/2010/main" val="405071622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C01F53E1-E6B8-45E2-A664-AB6547A4C268}"/>
              </a:ext>
            </a:extLst>
          </p:cNvPr>
          <p:cNvSpPr txBox="1">
            <a:spLocks/>
          </p:cNvSpPr>
          <p:nvPr/>
        </p:nvSpPr>
        <p:spPr bwMode="auto">
          <a:xfrm>
            <a:off x="128464" y="76200"/>
            <a:ext cx="12063536" cy="616496"/>
          </a:xfrm>
          <a:prstGeom prst="rect">
            <a:avLst/>
          </a:prstGeom>
          <a:noFill/>
          <a:ln w="9525">
            <a:noFill/>
            <a:miter lim="800000"/>
            <a:headEnd/>
            <a:tailEnd/>
          </a:ln>
          <a:effectLst/>
        </p:spPr>
        <p:txBody>
          <a:bodyPr vert="horz" wrap="square" lIns="92075" tIns="46038" rIns="92075" bIns="46038" numCol="1" anchor="ctr" anchorCtr="0" compatLnSpc="1">
            <a:prstTxWarp prst="textNoShape">
              <a:avLst/>
            </a:prstTxWarp>
          </a:bodyPr>
          <a:lstStyle>
            <a:lvl1pPr algn="ctr" rtl="0" fontAlgn="base">
              <a:spcBef>
                <a:spcPct val="0"/>
              </a:spcBef>
              <a:spcAft>
                <a:spcPct val="0"/>
              </a:spcAft>
              <a:defRPr sz="2400" b="1">
                <a:solidFill>
                  <a:srgbClr val="800000"/>
                </a:solidFill>
                <a:latin typeface="+mj-lt"/>
                <a:ea typeface="+mj-ea"/>
                <a:cs typeface="+mj-cs"/>
              </a:defRPr>
            </a:lvl1pPr>
            <a:lvl2pPr algn="ctr" rtl="0" fontAlgn="base">
              <a:spcBef>
                <a:spcPct val="0"/>
              </a:spcBef>
              <a:spcAft>
                <a:spcPct val="0"/>
              </a:spcAft>
              <a:defRPr sz="3600" b="1">
                <a:solidFill>
                  <a:srgbClr val="800000"/>
                </a:solidFill>
                <a:latin typeface="Arial" charset="0"/>
              </a:defRPr>
            </a:lvl2pPr>
            <a:lvl3pPr algn="ctr" rtl="0" fontAlgn="base">
              <a:spcBef>
                <a:spcPct val="0"/>
              </a:spcBef>
              <a:spcAft>
                <a:spcPct val="0"/>
              </a:spcAft>
              <a:defRPr sz="3600" b="1">
                <a:solidFill>
                  <a:srgbClr val="800000"/>
                </a:solidFill>
                <a:latin typeface="Arial" charset="0"/>
              </a:defRPr>
            </a:lvl3pPr>
            <a:lvl4pPr algn="ctr" rtl="0" fontAlgn="base">
              <a:spcBef>
                <a:spcPct val="0"/>
              </a:spcBef>
              <a:spcAft>
                <a:spcPct val="0"/>
              </a:spcAft>
              <a:defRPr sz="3600" b="1">
                <a:solidFill>
                  <a:srgbClr val="800000"/>
                </a:solidFill>
                <a:latin typeface="Arial" charset="0"/>
              </a:defRPr>
            </a:lvl4pPr>
            <a:lvl5pPr algn="ctr" rtl="0" fontAlgn="base">
              <a:spcBef>
                <a:spcPct val="0"/>
              </a:spcBef>
              <a:spcAft>
                <a:spcPct val="0"/>
              </a:spcAft>
              <a:defRPr sz="3600" b="1">
                <a:solidFill>
                  <a:srgbClr val="800000"/>
                </a:solidFill>
                <a:latin typeface="Arial" charset="0"/>
              </a:defRPr>
            </a:lvl5pPr>
            <a:lvl6pPr marL="457200" algn="ctr" rtl="0" fontAlgn="base">
              <a:spcBef>
                <a:spcPct val="0"/>
              </a:spcBef>
              <a:spcAft>
                <a:spcPct val="0"/>
              </a:spcAft>
              <a:defRPr sz="3600" b="1">
                <a:solidFill>
                  <a:srgbClr val="800000"/>
                </a:solidFill>
                <a:latin typeface="Arial" charset="0"/>
              </a:defRPr>
            </a:lvl6pPr>
            <a:lvl7pPr marL="914400" algn="ctr" rtl="0" fontAlgn="base">
              <a:spcBef>
                <a:spcPct val="0"/>
              </a:spcBef>
              <a:spcAft>
                <a:spcPct val="0"/>
              </a:spcAft>
              <a:defRPr sz="3600" b="1">
                <a:solidFill>
                  <a:srgbClr val="800000"/>
                </a:solidFill>
                <a:latin typeface="Arial" charset="0"/>
              </a:defRPr>
            </a:lvl7pPr>
            <a:lvl8pPr marL="1371600" algn="ctr" rtl="0" fontAlgn="base">
              <a:spcBef>
                <a:spcPct val="0"/>
              </a:spcBef>
              <a:spcAft>
                <a:spcPct val="0"/>
              </a:spcAft>
              <a:defRPr sz="3600" b="1">
                <a:solidFill>
                  <a:srgbClr val="800000"/>
                </a:solidFill>
                <a:latin typeface="Arial" charset="0"/>
              </a:defRPr>
            </a:lvl8pPr>
            <a:lvl9pPr marL="1828800" algn="ctr" rtl="0" fontAlgn="base">
              <a:spcBef>
                <a:spcPct val="0"/>
              </a:spcBef>
              <a:spcAft>
                <a:spcPct val="0"/>
              </a:spcAft>
              <a:defRPr sz="3600" b="1">
                <a:solidFill>
                  <a:srgbClr val="800000"/>
                </a:solidFill>
                <a:latin typeface="Arial" charset="0"/>
              </a:defRPr>
            </a:lvl9pPr>
          </a:lstStyle>
          <a:p>
            <a:pPr>
              <a:defRPr/>
            </a:pPr>
            <a:r>
              <a:rPr kumimoji="0" lang="el-GR" sz="2400" i="0" u="none" strike="noStrike" kern="0" cap="none" spc="0" normalizeH="0" baseline="0" noProof="0" dirty="0">
                <a:ln>
                  <a:noFill/>
                </a:ln>
                <a:effectLst/>
                <a:uLnTx/>
                <a:uFillTx/>
                <a:latin typeface="Arial" panose="020B0604020202020204" pitchFamily="34" charset="0"/>
                <a:cs typeface="Arial" panose="020B0604020202020204" pitchFamily="34" charset="0"/>
              </a:rPr>
              <a:t>Σκίτσο </a:t>
            </a:r>
            <a:r>
              <a:rPr lang="en-US" kern="0" dirty="0">
                <a:latin typeface="Arial" panose="020B0604020202020204" pitchFamily="34" charset="0"/>
                <a:cs typeface="Arial" panose="020B0604020202020204" pitchFamily="34" charset="0"/>
              </a:rPr>
              <a:t>10</a:t>
            </a:r>
            <a:r>
              <a:rPr kumimoji="0" lang="el-GR" sz="2400" i="0" u="none" strike="noStrike" kern="0" cap="none" spc="0" normalizeH="0" baseline="0" noProof="0" dirty="0">
                <a:ln>
                  <a:noFill/>
                </a:ln>
                <a:effectLst/>
                <a:uLnTx/>
                <a:uFillTx/>
                <a:latin typeface="Arial" panose="020B0604020202020204" pitchFamily="34" charset="0"/>
                <a:cs typeface="Arial" panose="020B0604020202020204" pitchFamily="34" charset="0"/>
              </a:rPr>
              <a:t> –</a:t>
            </a:r>
            <a:r>
              <a:rPr kumimoji="0" lang="en-US" sz="2400" i="0" u="none" strike="noStrike" kern="0" cap="none" spc="0" normalizeH="0" baseline="0" noProof="0" dirty="0">
                <a:ln>
                  <a:noFill/>
                </a:ln>
                <a:effectLst/>
                <a:uLnTx/>
                <a:uFillTx/>
                <a:latin typeface="Arial" panose="020B0604020202020204" pitchFamily="34" charset="0"/>
                <a:cs typeface="Arial" panose="020B0604020202020204" pitchFamily="34" charset="0"/>
              </a:rPr>
              <a:t> </a:t>
            </a:r>
            <a:r>
              <a:rPr lang="en-US" kern="0" dirty="0">
                <a:latin typeface="Arial" panose="020B0604020202020204" pitchFamily="34" charset="0"/>
                <a:cs typeface="Arial" panose="020B0604020202020204" pitchFamily="34" charset="0"/>
              </a:rPr>
              <a:t>Casino Slots</a:t>
            </a:r>
            <a:endParaRPr kumimoji="0" lang="en-US" sz="2400" i="0" u="none" strike="noStrike" kern="0" cap="none" spc="0" normalizeH="0" baseline="0" noProof="0" dirty="0">
              <a:ln>
                <a:noFill/>
              </a:ln>
              <a:effectLst/>
              <a:uLnTx/>
              <a:uFillTx/>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E8D7F804-BDD0-5352-FF4C-1FB6EDA8DA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76175" y="917809"/>
            <a:ext cx="3439649" cy="5022382"/>
          </a:xfrm>
          <a:prstGeom prst="rect">
            <a:avLst/>
          </a:prstGeom>
        </p:spPr>
      </p:pic>
    </p:spTree>
    <p:extLst>
      <p:ext uri="{BB962C8B-B14F-4D97-AF65-F5344CB8AC3E}">
        <p14:creationId xmlns:p14="http://schemas.microsoft.com/office/powerpoint/2010/main" val="403163136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C01F53E1-E6B8-45E2-A664-AB6547A4C268}"/>
              </a:ext>
            </a:extLst>
          </p:cNvPr>
          <p:cNvSpPr txBox="1">
            <a:spLocks/>
          </p:cNvSpPr>
          <p:nvPr/>
        </p:nvSpPr>
        <p:spPr bwMode="auto">
          <a:xfrm>
            <a:off x="128464" y="76200"/>
            <a:ext cx="12063536" cy="616496"/>
          </a:xfrm>
          <a:prstGeom prst="rect">
            <a:avLst/>
          </a:prstGeom>
          <a:noFill/>
          <a:ln w="9525">
            <a:noFill/>
            <a:miter lim="800000"/>
            <a:headEnd/>
            <a:tailEnd/>
          </a:ln>
          <a:effectLst/>
        </p:spPr>
        <p:txBody>
          <a:bodyPr vert="horz" wrap="square" lIns="92075" tIns="46038" rIns="92075" bIns="46038" numCol="1" anchor="ctr" anchorCtr="0" compatLnSpc="1">
            <a:prstTxWarp prst="textNoShape">
              <a:avLst/>
            </a:prstTxWarp>
          </a:bodyPr>
          <a:lstStyle>
            <a:lvl1pPr algn="ctr" rtl="0" fontAlgn="base">
              <a:spcBef>
                <a:spcPct val="0"/>
              </a:spcBef>
              <a:spcAft>
                <a:spcPct val="0"/>
              </a:spcAft>
              <a:defRPr sz="2400" b="1">
                <a:solidFill>
                  <a:srgbClr val="800000"/>
                </a:solidFill>
                <a:latin typeface="+mj-lt"/>
                <a:ea typeface="+mj-ea"/>
                <a:cs typeface="+mj-cs"/>
              </a:defRPr>
            </a:lvl1pPr>
            <a:lvl2pPr algn="ctr" rtl="0" fontAlgn="base">
              <a:spcBef>
                <a:spcPct val="0"/>
              </a:spcBef>
              <a:spcAft>
                <a:spcPct val="0"/>
              </a:spcAft>
              <a:defRPr sz="3600" b="1">
                <a:solidFill>
                  <a:srgbClr val="800000"/>
                </a:solidFill>
                <a:latin typeface="Arial" charset="0"/>
              </a:defRPr>
            </a:lvl2pPr>
            <a:lvl3pPr algn="ctr" rtl="0" fontAlgn="base">
              <a:spcBef>
                <a:spcPct val="0"/>
              </a:spcBef>
              <a:spcAft>
                <a:spcPct val="0"/>
              </a:spcAft>
              <a:defRPr sz="3600" b="1">
                <a:solidFill>
                  <a:srgbClr val="800000"/>
                </a:solidFill>
                <a:latin typeface="Arial" charset="0"/>
              </a:defRPr>
            </a:lvl3pPr>
            <a:lvl4pPr algn="ctr" rtl="0" fontAlgn="base">
              <a:spcBef>
                <a:spcPct val="0"/>
              </a:spcBef>
              <a:spcAft>
                <a:spcPct val="0"/>
              </a:spcAft>
              <a:defRPr sz="3600" b="1">
                <a:solidFill>
                  <a:srgbClr val="800000"/>
                </a:solidFill>
                <a:latin typeface="Arial" charset="0"/>
              </a:defRPr>
            </a:lvl4pPr>
            <a:lvl5pPr algn="ctr" rtl="0" fontAlgn="base">
              <a:spcBef>
                <a:spcPct val="0"/>
              </a:spcBef>
              <a:spcAft>
                <a:spcPct val="0"/>
              </a:spcAft>
              <a:defRPr sz="3600" b="1">
                <a:solidFill>
                  <a:srgbClr val="800000"/>
                </a:solidFill>
                <a:latin typeface="Arial" charset="0"/>
              </a:defRPr>
            </a:lvl5pPr>
            <a:lvl6pPr marL="457200" algn="ctr" rtl="0" fontAlgn="base">
              <a:spcBef>
                <a:spcPct val="0"/>
              </a:spcBef>
              <a:spcAft>
                <a:spcPct val="0"/>
              </a:spcAft>
              <a:defRPr sz="3600" b="1">
                <a:solidFill>
                  <a:srgbClr val="800000"/>
                </a:solidFill>
                <a:latin typeface="Arial" charset="0"/>
              </a:defRPr>
            </a:lvl6pPr>
            <a:lvl7pPr marL="914400" algn="ctr" rtl="0" fontAlgn="base">
              <a:spcBef>
                <a:spcPct val="0"/>
              </a:spcBef>
              <a:spcAft>
                <a:spcPct val="0"/>
              </a:spcAft>
              <a:defRPr sz="3600" b="1">
                <a:solidFill>
                  <a:srgbClr val="800000"/>
                </a:solidFill>
                <a:latin typeface="Arial" charset="0"/>
              </a:defRPr>
            </a:lvl7pPr>
            <a:lvl8pPr marL="1371600" algn="ctr" rtl="0" fontAlgn="base">
              <a:spcBef>
                <a:spcPct val="0"/>
              </a:spcBef>
              <a:spcAft>
                <a:spcPct val="0"/>
              </a:spcAft>
              <a:defRPr sz="3600" b="1">
                <a:solidFill>
                  <a:srgbClr val="800000"/>
                </a:solidFill>
                <a:latin typeface="Arial" charset="0"/>
              </a:defRPr>
            </a:lvl8pPr>
            <a:lvl9pPr marL="1828800" algn="ctr" rtl="0" fontAlgn="base">
              <a:spcBef>
                <a:spcPct val="0"/>
              </a:spcBef>
              <a:spcAft>
                <a:spcPct val="0"/>
              </a:spcAft>
              <a:defRPr sz="3600" b="1">
                <a:solidFill>
                  <a:srgbClr val="800000"/>
                </a:solidFill>
                <a:latin typeface="Arial" charset="0"/>
              </a:defRPr>
            </a:lvl9pPr>
          </a:lstStyle>
          <a:p>
            <a:pPr>
              <a:defRPr/>
            </a:pPr>
            <a:r>
              <a:rPr kumimoji="0" lang="el-GR" sz="2400" i="0" u="none" strike="noStrike" kern="0" cap="none" spc="0" normalizeH="0" baseline="0" noProof="0" dirty="0">
                <a:ln>
                  <a:noFill/>
                </a:ln>
                <a:effectLst/>
                <a:uLnTx/>
                <a:uFillTx/>
                <a:latin typeface="Arial" panose="020B0604020202020204" pitchFamily="34" charset="0"/>
                <a:cs typeface="Arial" panose="020B0604020202020204" pitchFamily="34" charset="0"/>
              </a:rPr>
              <a:t>Σκίτσο </a:t>
            </a:r>
            <a:r>
              <a:rPr lang="en-US" kern="0" dirty="0">
                <a:latin typeface="Arial" panose="020B0604020202020204" pitchFamily="34" charset="0"/>
                <a:cs typeface="Arial" panose="020B0604020202020204" pitchFamily="34" charset="0"/>
              </a:rPr>
              <a:t>11</a:t>
            </a:r>
            <a:r>
              <a:rPr kumimoji="0" lang="el-GR" sz="2400" i="0" u="none" strike="noStrike" kern="0" cap="none" spc="0" normalizeH="0" baseline="0" noProof="0" dirty="0">
                <a:ln>
                  <a:noFill/>
                </a:ln>
                <a:effectLst/>
                <a:uLnTx/>
                <a:uFillTx/>
                <a:latin typeface="Arial" panose="020B0604020202020204" pitchFamily="34" charset="0"/>
                <a:cs typeface="Arial" panose="020B0604020202020204" pitchFamily="34" charset="0"/>
              </a:rPr>
              <a:t> –</a:t>
            </a:r>
            <a:r>
              <a:rPr kumimoji="0" lang="en-US" sz="2400" i="0" u="none" strike="noStrike" kern="0" cap="none" spc="0" normalizeH="0" baseline="0" noProof="0" dirty="0">
                <a:ln>
                  <a:noFill/>
                </a:ln>
                <a:effectLst/>
                <a:uLnTx/>
                <a:uFillTx/>
                <a:latin typeface="Arial" panose="020B0604020202020204" pitchFamily="34" charset="0"/>
                <a:cs typeface="Arial" panose="020B0604020202020204" pitchFamily="34" charset="0"/>
              </a:rPr>
              <a:t> Live Casino</a:t>
            </a:r>
          </a:p>
        </p:txBody>
      </p:sp>
      <p:pic>
        <p:nvPicPr>
          <p:cNvPr id="3" name="Picture 2" descr="Table&#10;&#10;Description automatically generated">
            <a:extLst>
              <a:ext uri="{FF2B5EF4-FFF2-40B4-BE49-F238E27FC236}">
                <a16:creationId xmlns:a16="http://schemas.microsoft.com/office/drawing/2014/main" id="{9E34A187-5D1D-7F1C-5039-42FDDDFE18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14489" y="692696"/>
            <a:ext cx="4763022" cy="6043246"/>
          </a:xfrm>
          <a:prstGeom prst="rect">
            <a:avLst/>
          </a:prstGeom>
        </p:spPr>
      </p:pic>
    </p:spTree>
    <p:extLst>
      <p:ext uri="{BB962C8B-B14F-4D97-AF65-F5344CB8AC3E}">
        <p14:creationId xmlns:p14="http://schemas.microsoft.com/office/powerpoint/2010/main" val="10720489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C01F53E1-E6B8-45E2-A664-AB6547A4C268}"/>
              </a:ext>
            </a:extLst>
          </p:cNvPr>
          <p:cNvSpPr txBox="1">
            <a:spLocks/>
          </p:cNvSpPr>
          <p:nvPr/>
        </p:nvSpPr>
        <p:spPr bwMode="auto">
          <a:xfrm>
            <a:off x="128464" y="76200"/>
            <a:ext cx="12063536" cy="616496"/>
          </a:xfrm>
          <a:prstGeom prst="rect">
            <a:avLst/>
          </a:prstGeom>
          <a:noFill/>
          <a:ln w="9525">
            <a:noFill/>
            <a:miter lim="800000"/>
            <a:headEnd/>
            <a:tailEnd/>
          </a:ln>
          <a:effectLst/>
        </p:spPr>
        <p:txBody>
          <a:bodyPr vert="horz" wrap="square" lIns="92075" tIns="46038" rIns="92075" bIns="46038" numCol="1" anchor="ctr" anchorCtr="0" compatLnSpc="1">
            <a:prstTxWarp prst="textNoShape">
              <a:avLst/>
            </a:prstTxWarp>
          </a:bodyPr>
          <a:lstStyle>
            <a:lvl1pPr algn="ctr" rtl="0" fontAlgn="base">
              <a:spcBef>
                <a:spcPct val="0"/>
              </a:spcBef>
              <a:spcAft>
                <a:spcPct val="0"/>
              </a:spcAft>
              <a:defRPr sz="2400" b="1">
                <a:solidFill>
                  <a:srgbClr val="800000"/>
                </a:solidFill>
                <a:latin typeface="+mj-lt"/>
                <a:ea typeface="+mj-ea"/>
                <a:cs typeface="+mj-cs"/>
              </a:defRPr>
            </a:lvl1pPr>
            <a:lvl2pPr algn="ctr" rtl="0" fontAlgn="base">
              <a:spcBef>
                <a:spcPct val="0"/>
              </a:spcBef>
              <a:spcAft>
                <a:spcPct val="0"/>
              </a:spcAft>
              <a:defRPr sz="3600" b="1">
                <a:solidFill>
                  <a:srgbClr val="800000"/>
                </a:solidFill>
                <a:latin typeface="Arial" charset="0"/>
              </a:defRPr>
            </a:lvl2pPr>
            <a:lvl3pPr algn="ctr" rtl="0" fontAlgn="base">
              <a:spcBef>
                <a:spcPct val="0"/>
              </a:spcBef>
              <a:spcAft>
                <a:spcPct val="0"/>
              </a:spcAft>
              <a:defRPr sz="3600" b="1">
                <a:solidFill>
                  <a:srgbClr val="800000"/>
                </a:solidFill>
                <a:latin typeface="Arial" charset="0"/>
              </a:defRPr>
            </a:lvl3pPr>
            <a:lvl4pPr algn="ctr" rtl="0" fontAlgn="base">
              <a:spcBef>
                <a:spcPct val="0"/>
              </a:spcBef>
              <a:spcAft>
                <a:spcPct val="0"/>
              </a:spcAft>
              <a:defRPr sz="3600" b="1">
                <a:solidFill>
                  <a:srgbClr val="800000"/>
                </a:solidFill>
                <a:latin typeface="Arial" charset="0"/>
              </a:defRPr>
            </a:lvl4pPr>
            <a:lvl5pPr algn="ctr" rtl="0" fontAlgn="base">
              <a:spcBef>
                <a:spcPct val="0"/>
              </a:spcBef>
              <a:spcAft>
                <a:spcPct val="0"/>
              </a:spcAft>
              <a:defRPr sz="3600" b="1">
                <a:solidFill>
                  <a:srgbClr val="800000"/>
                </a:solidFill>
                <a:latin typeface="Arial" charset="0"/>
              </a:defRPr>
            </a:lvl5pPr>
            <a:lvl6pPr marL="457200" algn="ctr" rtl="0" fontAlgn="base">
              <a:spcBef>
                <a:spcPct val="0"/>
              </a:spcBef>
              <a:spcAft>
                <a:spcPct val="0"/>
              </a:spcAft>
              <a:defRPr sz="3600" b="1">
                <a:solidFill>
                  <a:srgbClr val="800000"/>
                </a:solidFill>
                <a:latin typeface="Arial" charset="0"/>
              </a:defRPr>
            </a:lvl6pPr>
            <a:lvl7pPr marL="914400" algn="ctr" rtl="0" fontAlgn="base">
              <a:spcBef>
                <a:spcPct val="0"/>
              </a:spcBef>
              <a:spcAft>
                <a:spcPct val="0"/>
              </a:spcAft>
              <a:defRPr sz="3600" b="1">
                <a:solidFill>
                  <a:srgbClr val="800000"/>
                </a:solidFill>
                <a:latin typeface="Arial" charset="0"/>
              </a:defRPr>
            </a:lvl7pPr>
            <a:lvl8pPr marL="1371600" algn="ctr" rtl="0" fontAlgn="base">
              <a:spcBef>
                <a:spcPct val="0"/>
              </a:spcBef>
              <a:spcAft>
                <a:spcPct val="0"/>
              </a:spcAft>
              <a:defRPr sz="3600" b="1">
                <a:solidFill>
                  <a:srgbClr val="800000"/>
                </a:solidFill>
                <a:latin typeface="Arial" charset="0"/>
              </a:defRPr>
            </a:lvl8pPr>
            <a:lvl9pPr marL="1828800" algn="ctr" rtl="0" fontAlgn="base">
              <a:spcBef>
                <a:spcPct val="0"/>
              </a:spcBef>
              <a:spcAft>
                <a:spcPct val="0"/>
              </a:spcAft>
              <a:defRPr sz="3600" b="1">
                <a:solidFill>
                  <a:srgbClr val="800000"/>
                </a:solidFill>
                <a:latin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l-GR" kern="0" dirty="0">
                <a:latin typeface="Arial" panose="020B0604020202020204" pitchFamily="34" charset="0"/>
                <a:cs typeface="Arial" panose="020B0604020202020204" pitchFamily="34" charset="0"/>
              </a:rPr>
              <a:t>Ονομασία 1</a:t>
            </a:r>
            <a:r>
              <a:rPr lang="el-GR" kern="0" baseline="30000" dirty="0">
                <a:latin typeface="Arial" panose="020B0604020202020204" pitchFamily="34" charset="0"/>
                <a:cs typeface="Arial" panose="020B0604020202020204" pitchFamily="34" charset="0"/>
              </a:rPr>
              <a:t>ης</a:t>
            </a:r>
            <a:r>
              <a:rPr lang="el-GR" kern="0" dirty="0">
                <a:latin typeface="Arial" panose="020B0604020202020204" pitchFamily="34" charset="0"/>
                <a:cs typeface="Arial" panose="020B0604020202020204" pitchFamily="34" charset="0"/>
              </a:rPr>
              <a:t> Παρόμοιας Εφαρμογής</a:t>
            </a:r>
            <a:endParaRPr kumimoji="0" lang="en-US" sz="3200" i="0" u="none" strike="noStrike" kern="0" cap="none" spc="0" normalizeH="0" baseline="0" noProof="0" dirty="0">
              <a:ln>
                <a:noFill/>
              </a:ln>
              <a:effectLst/>
              <a:uLnTx/>
              <a:uFillTx/>
              <a:latin typeface="Arial" panose="020B0604020202020204" pitchFamily="34" charset="0"/>
              <a:cs typeface="Arial" panose="020B0604020202020204" pitchFamily="34" charset="0"/>
            </a:endParaRPr>
          </a:p>
        </p:txBody>
      </p:sp>
      <p:sp>
        <p:nvSpPr>
          <p:cNvPr id="2" name="TextBox 1">
            <a:extLst>
              <a:ext uri="{FF2B5EF4-FFF2-40B4-BE49-F238E27FC236}">
                <a16:creationId xmlns:a16="http://schemas.microsoft.com/office/drawing/2014/main" id="{1EA8D763-6A81-4F1A-81FE-F66058C96B7A}"/>
              </a:ext>
            </a:extLst>
          </p:cNvPr>
          <p:cNvSpPr txBox="1"/>
          <p:nvPr/>
        </p:nvSpPr>
        <p:spPr>
          <a:xfrm>
            <a:off x="767600" y="1267326"/>
            <a:ext cx="10413747" cy="3970318"/>
          </a:xfrm>
          <a:prstGeom prst="rect">
            <a:avLst/>
          </a:prstGeom>
          <a:noFill/>
        </p:spPr>
        <p:txBody>
          <a:bodyPr wrap="square" rtlCol="0">
            <a:spAutoFit/>
          </a:bodyPr>
          <a:lstStyle/>
          <a:p>
            <a:pPr marL="342900" indent="-342900" algn="just">
              <a:buFont typeface="Wingdings" panose="05000000000000000000" pitchFamily="2" charset="2"/>
              <a:buChar char="q"/>
            </a:pPr>
            <a:r>
              <a:rPr lang="en-US" b="1" dirty="0"/>
              <a:t>Stoiximan</a:t>
            </a:r>
            <a:endParaRPr lang="el-GR" b="1" dirty="0"/>
          </a:p>
          <a:p>
            <a:endParaRPr lang="en-US" b="1" dirty="0"/>
          </a:p>
          <a:p>
            <a:pPr marL="800100" lvl="1" indent="-342900" algn="just">
              <a:buFont typeface="Arial" panose="020B0604020202020204" pitchFamily="34" charset="0"/>
              <a:buChar char="•"/>
            </a:pPr>
            <a:r>
              <a:rPr lang="el-GR" b="1" dirty="0"/>
              <a:t>Πλεονεκτήματα:</a:t>
            </a:r>
          </a:p>
          <a:p>
            <a:pPr marL="1257300" lvl="2" indent="-342900" algn="just">
              <a:buFont typeface="Wingdings" panose="05000000000000000000" pitchFamily="2" charset="2"/>
              <a:buChar char="ü"/>
            </a:pPr>
            <a:r>
              <a:rPr lang="el-GR" dirty="0"/>
              <a:t>Εύκολη &amp; άνετη πλοήγηση</a:t>
            </a:r>
            <a:r>
              <a:rPr lang="en-US" dirty="0"/>
              <a:t>.</a:t>
            </a:r>
            <a:endParaRPr lang="el-GR" dirty="0"/>
          </a:p>
          <a:p>
            <a:pPr marL="1257300" lvl="2" indent="-342900" algn="just">
              <a:buFont typeface="Wingdings" panose="05000000000000000000" pitchFamily="2" charset="2"/>
              <a:buChar char="ü"/>
            </a:pPr>
            <a:r>
              <a:rPr lang="el-GR" i="0" dirty="0">
                <a:effectLst/>
              </a:rPr>
              <a:t>Συναλλαγές με </a:t>
            </a:r>
            <a:r>
              <a:rPr lang="en-US" i="0" dirty="0">
                <a:effectLst/>
              </a:rPr>
              <a:t>e-Wallets , ebanking &amp; Paysafe.</a:t>
            </a:r>
            <a:endParaRPr lang="el-GR" i="0" dirty="0">
              <a:effectLst/>
            </a:endParaRPr>
          </a:p>
          <a:p>
            <a:pPr marL="1257300" lvl="2" indent="-342900" algn="just">
              <a:buFont typeface="Wingdings" panose="05000000000000000000" pitchFamily="2" charset="2"/>
              <a:buChar char="ü"/>
            </a:pPr>
            <a:r>
              <a:rPr lang="el-GR" i="0" dirty="0">
                <a:effectLst/>
              </a:rPr>
              <a:t>Δυνατότητα κατάθεσης μέσω </a:t>
            </a:r>
            <a:r>
              <a:rPr lang="en-US" i="0" dirty="0">
                <a:effectLst/>
              </a:rPr>
              <a:t>Paypal.</a:t>
            </a:r>
            <a:endParaRPr lang="el-GR" i="0" dirty="0">
              <a:effectLst/>
            </a:endParaRPr>
          </a:p>
          <a:p>
            <a:pPr marL="1257300" lvl="2" indent="-342900" algn="just">
              <a:buFont typeface="Wingdings" panose="05000000000000000000" pitchFamily="2" charset="2"/>
              <a:buChar char="ü"/>
            </a:pPr>
            <a:r>
              <a:rPr lang="el-GR" i="0" dirty="0">
                <a:effectLst/>
              </a:rPr>
              <a:t>Πλούσιο </a:t>
            </a:r>
            <a:r>
              <a:rPr lang="en-US" i="0" dirty="0">
                <a:effectLst/>
              </a:rPr>
              <a:t>Live Streaming.</a:t>
            </a:r>
            <a:endParaRPr lang="el-GR" i="0" dirty="0">
              <a:effectLst/>
            </a:endParaRPr>
          </a:p>
          <a:p>
            <a:pPr marL="1257300" lvl="2" indent="-342900" algn="just">
              <a:buFont typeface="Wingdings" panose="05000000000000000000" pitchFamily="2" charset="2"/>
              <a:buChar char="ü"/>
            </a:pPr>
            <a:r>
              <a:rPr lang="el-GR" i="0" dirty="0">
                <a:effectLst/>
              </a:rPr>
              <a:t>Κορυφαίο </a:t>
            </a:r>
            <a:r>
              <a:rPr lang="en-US" i="0" dirty="0">
                <a:effectLst/>
              </a:rPr>
              <a:t>mobile app.</a:t>
            </a:r>
            <a:endParaRPr lang="el-GR" dirty="0"/>
          </a:p>
          <a:p>
            <a:pPr marL="1257300" lvl="2" indent="-342900" algn="just">
              <a:buFont typeface="Wingdings" panose="05000000000000000000" pitchFamily="2" charset="2"/>
              <a:buChar char="ü"/>
            </a:pPr>
            <a:r>
              <a:rPr lang="el-GR" i="0" dirty="0">
                <a:effectLst/>
              </a:rPr>
              <a:t>Πολλές καινοτόμες προσφορές</a:t>
            </a:r>
            <a:r>
              <a:rPr lang="en-US" i="0" dirty="0">
                <a:effectLst/>
              </a:rPr>
              <a:t>.</a:t>
            </a:r>
            <a:endParaRPr lang="el-GR" i="0" dirty="0">
              <a:effectLst/>
            </a:endParaRPr>
          </a:p>
          <a:p>
            <a:pPr marL="1257300" lvl="2" indent="-342900" algn="just">
              <a:buFont typeface="Wingdings" panose="05000000000000000000" pitchFamily="2" charset="2"/>
              <a:buChar char="ü"/>
            </a:pPr>
            <a:r>
              <a:rPr lang="el-GR" i="0" dirty="0">
                <a:effectLst/>
              </a:rPr>
              <a:t>Προσαρμοσμένη στα «θέλω» του Έλληνα παίκτη</a:t>
            </a:r>
            <a:r>
              <a:rPr lang="en-US" i="0" dirty="0">
                <a:effectLst/>
              </a:rPr>
              <a:t>.</a:t>
            </a:r>
            <a:endParaRPr lang="el-GR" i="0" dirty="0">
              <a:effectLst/>
            </a:endParaRPr>
          </a:p>
          <a:p>
            <a:pPr marL="1257300" lvl="2" indent="-342900" algn="just">
              <a:buFont typeface="Wingdings" panose="05000000000000000000" pitchFamily="2" charset="2"/>
              <a:buChar char="ü"/>
            </a:pPr>
            <a:r>
              <a:rPr lang="el-GR" i="0" dirty="0">
                <a:effectLst/>
              </a:rPr>
              <a:t>24/7 τμήμα εξυπηρέτησης</a:t>
            </a:r>
            <a:r>
              <a:rPr lang="en-US" i="0" dirty="0">
                <a:effectLst/>
              </a:rPr>
              <a:t>.</a:t>
            </a:r>
            <a:endParaRPr lang="el-GR" dirty="0"/>
          </a:p>
          <a:p>
            <a:pPr marL="1257300" lvl="2" indent="-342900" algn="just">
              <a:buFont typeface="Wingdings" panose="05000000000000000000" pitchFamily="2" charset="2"/>
              <a:buChar char="ü"/>
            </a:pPr>
            <a:r>
              <a:rPr lang="el-GR" i="0" dirty="0">
                <a:effectLst/>
              </a:rPr>
              <a:t>Ειδικές αγορές για Πολιτική &amp; Διασκέδαση</a:t>
            </a:r>
            <a:r>
              <a:rPr lang="en-US" i="0" dirty="0">
                <a:effectLst/>
              </a:rPr>
              <a:t>.</a:t>
            </a:r>
            <a:endParaRPr lang="el-GR" i="0" dirty="0">
              <a:effectLst/>
            </a:endParaRPr>
          </a:p>
          <a:p>
            <a:pPr marL="800100" lvl="1" indent="-342900" algn="just">
              <a:buFont typeface="Arial" panose="020B0604020202020204" pitchFamily="34" charset="0"/>
              <a:buChar char="•"/>
            </a:pPr>
            <a:r>
              <a:rPr lang="el-GR" b="1" dirty="0"/>
              <a:t>Μειονεκτήματα </a:t>
            </a:r>
          </a:p>
          <a:p>
            <a:pPr marL="1257300" lvl="2" indent="-342900" algn="just">
              <a:buFont typeface="Wingdings" panose="05000000000000000000" pitchFamily="2" charset="2"/>
              <a:buChar char="ü"/>
            </a:pPr>
            <a:r>
              <a:rPr lang="el-GR" b="0" i="0" dirty="0">
                <a:effectLst/>
              </a:rPr>
              <a:t>Απουσία ασιατικών για όλα τα ματς</a:t>
            </a:r>
            <a:r>
              <a:rPr lang="en-US" b="0" i="0" dirty="0">
                <a:effectLst/>
              </a:rPr>
              <a:t>.</a:t>
            </a:r>
            <a:endParaRPr lang="el-GR" b="1" i="0" dirty="0">
              <a:effectLst/>
            </a:endParaRPr>
          </a:p>
        </p:txBody>
      </p:sp>
    </p:spTree>
    <p:extLst>
      <p:ext uri="{BB962C8B-B14F-4D97-AF65-F5344CB8AC3E}">
        <p14:creationId xmlns:p14="http://schemas.microsoft.com/office/powerpoint/2010/main" val="210884115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C01F53E1-E6B8-45E2-A664-AB6547A4C268}"/>
              </a:ext>
            </a:extLst>
          </p:cNvPr>
          <p:cNvSpPr txBox="1">
            <a:spLocks/>
          </p:cNvSpPr>
          <p:nvPr/>
        </p:nvSpPr>
        <p:spPr bwMode="auto">
          <a:xfrm>
            <a:off x="128464" y="76200"/>
            <a:ext cx="12063536" cy="616496"/>
          </a:xfrm>
          <a:prstGeom prst="rect">
            <a:avLst/>
          </a:prstGeom>
          <a:noFill/>
          <a:ln w="9525">
            <a:noFill/>
            <a:miter lim="800000"/>
            <a:headEnd/>
            <a:tailEnd/>
          </a:ln>
          <a:effectLst/>
        </p:spPr>
        <p:txBody>
          <a:bodyPr vert="horz" wrap="square" lIns="92075" tIns="46038" rIns="92075" bIns="46038" numCol="1" anchor="ctr" anchorCtr="0" compatLnSpc="1">
            <a:prstTxWarp prst="textNoShape">
              <a:avLst/>
            </a:prstTxWarp>
          </a:bodyPr>
          <a:lstStyle>
            <a:lvl1pPr algn="ctr" rtl="0" fontAlgn="base">
              <a:spcBef>
                <a:spcPct val="0"/>
              </a:spcBef>
              <a:spcAft>
                <a:spcPct val="0"/>
              </a:spcAft>
              <a:defRPr sz="2400" b="1">
                <a:solidFill>
                  <a:srgbClr val="800000"/>
                </a:solidFill>
                <a:latin typeface="+mj-lt"/>
                <a:ea typeface="+mj-ea"/>
                <a:cs typeface="+mj-cs"/>
              </a:defRPr>
            </a:lvl1pPr>
            <a:lvl2pPr algn="ctr" rtl="0" fontAlgn="base">
              <a:spcBef>
                <a:spcPct val="0"/>
              </a:spcBef>
              <a:spcAft>
                <a:spcPct val="0"/>
              </a:spcAft>
              <a:defRPr sz="3600" b="1">
                <a:solidFill>
                  <a:srgbClr val="800000"/>
                </a:solidFill>
                <a:latin typeface="Arial" charset="0"/>
              </a:defRPr>
            </a:lvl2pPr>
            <a:lvl3pPr algn="ctr" rtl="0" fontAlgn="base">
              <a:spcBef>
                <a:spcPct val="0"/>
              </a:spcBef>
              <a:spcAft>
                <a:spcPct val="0"/>
              </a:spcAft>
              <a:defRPr sz="3600" b="1">
                <a:solidFill>
                  <a:srgbClr val="800000"/>
                </a:solidFill>
                <a:latin typeface="Arial" charset="0"/>
              </a:defRPr>
            </a:lvl3pPr>
            <a:lvl4pPr algn="ctr" rtl="0" fontAlgn="base">
              <a:spcBef>
                <a:spcPct val="0"/>
              </a:spcBef>
              <a:spcAft>
                <a:spcPct val="0"/>
              </a:spcAft>
              <a:defRPr sz="3600" b="1">
                <a:solidFill>
                  <a:srgbClr val="800000"/>
                </a:solidFill>
                <a:latin typeface="Arial" charset="0"/>
              </a:defRPr>
            </a:lvl4pPr>
            <a:lvl5pPr algn="ctr" rtl="0" fontAlgn="base">
              <a:spcBef>
                <a:spcPct val="0"/>
              </a:spcBef>
              <a:spcAft>
                <a:spcPct val="0"/>
              </a:spcAft>
              <a:defRPr sz="3600" b="1">
                <a:solidFill>
                  <a:srgbClr val="800000"/>
                </a:solidFill>
                <a:latin typeface="Arial" charset="0"/>
              </a:defRPr>
            </a:lvl5pPr>
            <a:lvl6pPr marL="457200" algn="ctr" rtl="0" fontAlgn="base">
              <a:spcBef>
                <a:spcPct val="0"/>
              </a:spcBef>
              <a:spcAft>
                <a:spcPct val="0"/>
              </a:spcAft>
              <a:defRPr sz="3600" b="1">
                <a:solidFill>
                  <a:srgbClr val="800000"/>
                </a:solidFill>
                <a:latin typeface="Arial" charset="0"/>
              </a:defRPr>
            </a:lvl6pPr>
            <a:lvl7pPr marL="914400" algn="ctr" rtl="0" fontAlgn="base">
              <a:spcBef>
                <a:spcPct val="0"/>
              </a:spcBef>
              <a:spcAft>
                <a:spcPct val="0"/>
              </a:spcAft>
              <a:defRPr sz="3600" b="1">
                <a:solidFill>
                  <a:srgbClr val="800000"/>
                </a:solidFill>
                <a:latin typeface="Arial" charset="0"/>
              </a:defRPr>
            </a:lvl7pPr>
            <a:lvl8pPr marL="1371600" algn="ctr" rtl="0" fontAlgn="base">
              <a:spcBef>
                <a:spcPct val="0"/>
              </a:spcBef>
              <a:spcAft>
                <a:spcPct val="0"/>
              </a:spcAft>
              <a:defRPr sz="3600" b="1">
                <a:solidFill>
                  <a:srgbClr val="800000"/>
                </a:solidFill>
                <a:latin typeface="Arial" charset="0"/>
              </a:defRPr>
            </a:lvl8pPr>
            <a:lvl9pPr marL="1828800" algn="ctr" rtl="0" fontAlgn="base">
              <a:spcBef>
                <a:spcPct val="0"/>
              </a:spcBef>
              <a:spcAft>
                <a:spcPct val="0"/>
              </a:spcAft>
              <a:defRPr sz="3600" b="1">
                <a:solidFill>
                  <a:srgbClr val="800000"/>
                </a:solidFill>
                <a:latin typeface="Arial" charset="0"/>
              </a:defRPr>
            </a:lvl9pPr>
          </a:lstStyle>
          <a:p>
            <a:pPr>
              <a:defRPr/>
            </a:pPr>
            <a:r>
              <a:rPr kumimoji="0" lang="el-GR" sz="2400" i="0" u="none" strike="noStrike" kern="0" cap="none" spc="0" normalizeH="0" baseline="0" noProof="0" dirty="0">
                <a:ln>
                  <a:noFill/>
                </a:ln>
                <a:effectLst/>
                <a:uLnTx/>
                <a:uFillTx/>
                <a:latin typeface="Arial" panose="020B0604020202020204" pitchFamily="34" charset="0"/>
                <a:cs typeface="Arial" panose="020B0604020202020204" pitchFamily="34" charset="0"/>
              </a:rPr>
              <a:t>Σκίτσο </a:t>
            </a:r>
            <a:r>
              <a:rPr lang="en-US" kern="0" dirty="0">
                <a:latin typeface="Arial" panose="020B0604020202020204" pitchFamily="34" charset="0"/>
                <a:cs typeface="Arial" panose="020B0604020202020204" pitchFamily="34" charset="0"/>
              </a:rPr>
              <a:t>12</a:t>
            </a:r>
            <a:r>
              <a:rPr kumimoji="0" lang="el-GR" sz="2400" i="0" u="none" strike="noStrike" kern="0" cap="none" spc="0" normalizeH="0" baseline="0" noProof="0" dirty="0">
                <a:ln>
                  <a:noFill/>
                </a:ln>
                <a:effectLst/>
                <a:uLnTx/>
                <a:uFillTx/>
                <a:latin typeface="Arial" panose="020B0604020202020204" pitchFamily="34" charset="0"/>
                <a:cs typeface="Arial" panose="020B0604020202020204" pitchFamily="34" charset="0"/>
              </a:rPr>
              <a:t> –</a:t>
            </a:r>
            <a:r>
              <a:rPr kumimoji="0" lang="en-US" sz="2400" i="0" u="none" strike="noStrike" kern="0" cap="none" spc="0" normalizeH="0" baseline="0" noProof="0" dirty="0">
                <a:ln>
                  <a:noFill/>
                </a:ln>
                <a:effectLst/>
                <a:uLnTx/>
                <a:uFillTx/>
                <a:latin typeface="Arial" panose="020B0604020202020204" pitchFamily="34" charset="0"/>
                <a:cs typeface="Arial" panose="020B0604020202020204" pitchFamily="34" charset="0"/>
              </a:rPr>
              <a:t> Live Matches</a:t>
            </a:r>
          </a:p>
        </p:txBody>
      </p:sp>
      <p:pic>
        <p:nvPicPr>
          <p:cNvPr id="4" name="Εικόνα 3">
            <a:extLst>
              <a:ext uri="{FF2B5EF4-FFF2-40B4-BE49-F238E27FC236}">
                <a16:creationId xmlns:a16="http://schemas.microsoft.com/office/drawing/2014/main" id="{FFF6CCF1-B27B-5488-0410-7E32BA12C681}"/>
              </a:ext>
            </a:extLst>
          </p:cNvPr>
          <p:cNvPicPr>
            <a:picLocks noChangeAspect="1"/>
          </p:cNvPicPr>
          <p:nvPr/>
        </p:nvPicPr>
        <p:blipFill>
          <a:blip r:embed="rId2"/>
          <a:stretch>
            <a:fillRect/>
          </a:stretch>
        </p:blipFill>
        <p:spPr>
          <a:xfrm>
            <a:off x="4224749" y="686671"/>
            <a:ext cx="3870966" cy="5484657"/>
          </a:xfrm>
          <a:prstGeom prst="rect">
            <a:avLst/>
          </a:prstGeom>
        </p:spPr>
      </p:pic>
    </p:spTree>
    <p:extLst>
      <p:ext uri="{BB962C8B-B14F-4D97-AF65-F5344CB8AC3E}">
        <p14:creationId xmlns:p14="http://schemas.microsoft.com/office/powerpoint/2010/main" val="326080055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C01F53E1-E6B8-45E2-A664-AB6547A4C268}"/>
              </a:ext>
            </a:extLst>
          </p:cNvPr>
          <p:cNvSpPr txBox="1">
            <a:spLocks/>
          </p:cNvSpPr>
          <p:nvPr/>
        </p:nvSpPr>
        <p:spPr bwMode="auto">
          <a:xfrm>
            <a:off x="128464" y="76200"/>
            <a:ext cx="12063536" cy="616496"/>
          </a:xfrm>
          <a:prstGeom prst="rect">
            <a:avLst/>
          </a:prstGeom>
          <a:noFill/>
          <a:ln w="9525">
            <a:noFill/>
            <a:miter lim="800000"/>
            <a:headEnd/>
            <a:tailEnd/>
          </a:ln>
          <a:effectLst/>
        </p:spPr>
        <p:txBody>
          <a:bodyPr vert="horz" wrap="square" lIns="92075" tIns="46038" rIns="92075" bIns="46038" numCol="1" anchor="ctr" anchorCtr="0" compatLnSpc="1">
            <a:prstTxWarp prst="textNoShape">
              <a:avLst/>
            </a:prstTxWarp>
          </a:bodyPr>
          <a:lstStyle>
            <a:lvl1pPr algn="ctr" rtl="0" fontAlgn="base">
              <a:spcBef>
                <a:spcPct val="0"/>
              </a:spcBef>
              <a:spcAft>
                <a:spcPct val="0"/>
              </a:spcAft>
              <a:defRPr sz="2400" b="1">
                <a:solidFill>
                  <a:srgbClr val="800000"/>
                </a:solidFill>
                <a:latin typeface="+mj-lt"/>
                <a:ea typeface="+mj-ea"/>
                <a:cs typeface="+mj-cs"/>
              </a:defRPr>
            </a:lvl1pPr>
            <a:lvl2pPr algn="ctr" rtl="0" fontAlgn="base">
              <a:spcBef>
                <a:spcPct val="0"/>
              </a:spcBef>
              <a:spcAft>
                <a:spcPct val="0"/>
              </a:spcAft>
              <a:defRPr sz="3600" b="1">
                <a:solidFill>
                  <a:srgbClr val="800000"/>
                </a:solidFill>
                <a:latin typeface="Arial" charset="0"/>
              </a:defRPr>
            </a:lvl2pPr>
            <a:lvl3pPr algn="ctr" rtl="0" fontAlgn="base">
              <a:spcBef>
                <a:spcPct val="0"/>
              </a:spcBef>
              <a:spcAft>
                <a:spcPct val="0"/>
              </a:spcAft>
              <a:defRPr sz="3600" b="1">
                <a:solidFill>
                  <a:srgbClr val="800000"/>
                </a:solidFill>
                <a:latin typeface="Arial" charset="0"/>
              </a:defRPr>
            </a:lvl3pPr>
            <a:lvl4pPr algn="ctr" rtl="0" fontAlgn="base">
              <a:spcBef>
                <a:spcPct val="0"/>
              </a:spcBef>
              <a:spcAft>
                <a:spcPct val="0"/>
              </a:spcAft>
              <a:defRPr sz="3600" b="1">
                <a:solidFill>
                  <a:srgbClr val="800000"/>
                </a:solidFill>
                <a:latin typeface="Arial" charset="0"/>
              </a:defRPr>
            </a:lvl4pPr>
            <a:lvl5pPr algn="ctr" rtl="0" fontAlgn="base">
              <a:spcBef>
                <a:spcPct val="0"/>
              </a:spcBef>
              <a:spcAft>
                <a:spcPct val="0"/>
              </a:spcAft>
              <a:defRPr sz="3600" b="1">
                <a:solidFill>
                  <a:srgbClr val="800000"/>
                </a:solidFill>
                <a:latin typeface="Arial" charset="0"/>
              </a:defRPr>
            </a:lvl5pPr>
            <a:lvl6pPr marL="457200" algn="ctr" rtl="0" fontAlgn="base">
              <a:spcBef>
                <a:spcPct val="0"/>
              </a:spcBef>
              <a:spcAft>
                <a:spcPct val="0"/>
              </a:spcAft>
              <a:defRPr sz="3600" b="1">
                <a:solidFill>
                  <a:srgbClr val="800000"/>
                </a:solidFill>
                <a:latin typeface="Arial" charset="0"/>
              </a:defRPr>
            </a:lvl6pPr>
            <a:lvl7pPr marL="914400" algn="ctr" rtl="0" fontAlgn="base">
              <a:spcBef>
                <a:spcPct val="0"/>
              </a:spcBef>
              <a:spcAft>
                <a:spcPct val="0"/>
              </a:spcAft>
              <a:defRPr sz="3600" b="1">
                <a:solidFill>
                  <a:srgbClr val="800000"/>
                </a:solidFill>
                <a:latin typeface="Arial" charset="0"/>
              </a:defRPr>
            </a:lvl7pPr>
            <a:lvl8pPr marL="1371600" algn="ctr" rtl="0" fontAlgn="base">
              <a:spcBef>
                <a:spcPct val="0"/>
              </a:spcBef>
              <a:spcAft>
                <a:spcPct val="0"/>
              </a:spcAft>
              <a:defRPr sz="3600" b="1">
                <a:solidFill>
                  <a:srgbClr val="800000"/>
                </a:solidFill>
                <a:latin typeface="Arial" charset="0"/>
              </a:defRPr>
            </a:lvl8pPr>
            <a:lvl9pPr marL="1828800" algn="ctr" rtl="0" fontAlgn="base">
              <a:spcBef>
                <a:spcPct val="0"/>
              </a:spcBef>
              <a:spcAft>
                <a:spcPct val="0"/>
              </a:spcAft>
              <a:defRPr sz="3600" b="1">
                <a:solidFill>
                  <a:srgbClr val="800000"/>
                </a:solidFill>
                <a:latin typeface="Arial" charset="0"/>
              </a:defRPr>
            </a:lvl9pPr>
          </a:lstStyle>
          <a:p>
            <a:pPr>
              <a:defRPr/>
            </a:pPr>
            <a:r>
              <a:rPr kumimoji="0" lang="el-GR" sz="2400" i="0" u="none" strike="noStrike" kern="0" cap="none" spc="0" normalizeH="0" baseline="0" noProof="0" dirty="0">
                <a:ln>
                  <a:noFill/>
                </a:ln>
                <a:effectLst/>
                <a:uLnTx/>
                <a:uFillTx/>
                <a:latin typeface="Arial" panose="020B0604020202020204" pitchFamily="34" charset="0"/>
                <a:cs typeface="Arial" panose="020B0604020202020204" pitchFamily="34" charset="0"/>
              </a:rPr>
              <a:t>Σκίτσο </a:t>
            </a:r>
            <a:r>
              <a:rPr lang="en-US" kern="0" dirty="0">
                <a:latin typeface="Arial" panose="020B0604020202020204" pitchFamily="34" charset="0"/>
                <a:cs typeface="Arial" panose="020B0604020202020204" pitchFamily="34" charset="0"/>
              </a:rPr>
              <a:t>13</a:t>
            </a:r>
            <a:r>
              <a:rPr kumimoji="0" lang="el-GR" sz="2400" i="0" u="none" strike="noStrike" kern="0" cap="none" spc="0" normalizeH="0" baseline="0" noProof="0" dirty="0">
                <a:ln>
                  <a:noFill/>
                </a:ln>
                <a:effectLst/>
                <a:uLnTx/>
                <a:uFillTx/>
                <a:latin typeface="Arial" panose="020B0604020202020204" pitchFamily="34" charset="0"/>
                <a:cs typeface="Arial" panose="020B0604020202020204" pitchFamily="34" charset="0"/>
              </a:rPr>
              <a:t> –</a:t>
            </a:r>
            <a:r>
              <a:rPr kumimoji="0" lang="en-US" sz="2400" i="0" u="none" strike="noStrike" kern="0" cap="none" spc="0" normalizeH="0" baseline="0" noProof="0" dirty="0">
                <a:ln>
                  <a:noFill/>
                </a:ln>
                <a:effectLst/>
                <a:uLnTx/>
                <a:uFillTx/>
                <a:latin typeface="Arial" panose="020B0604020202020204" pitchFamily="34" charset="0"/>
                <a:cs typeface="Arial" panose="020B0604020202020204" pitchFamily="34" charset="0"/>
              </a:rPr>
              <a:t> Upcoming Matches</a:t>
            </a:r>
          </a:p>
        </p:txBody>
      </p:sp>
      <p:pic>
        <p:nvPicPr>
          <p:cNvPr id="4" name="Εικόνα 3">
            <a:extLst>
              <a:ext uri="{FF2B5EF4-FFF2-40B4-BE49-F238E27FC236}">
                <a16:creationId xmlns:a16="http://schemas.microsoft.com/office/drawing/2014/main" id="{9F8808FB-EE4C-39E8-48A8-F4D21C56BA07}"/>
              </a:ext>
            </a:extLst>
          </p:cNvPr>
          <p:cNvPicPr>
            <a:picLocks noChangeAspect="1"/>
          </p:cNvPicPr>
          <p:nvPr/>
        </p:nvPicPr>
        <p:blipFill>
          <a:blip r:embed="rId2"/>
          <a:stretch>
            <a:fillRect/>
          </a:stretch>
        </p:blipFill>
        <p:spPr>
          <a:xfrm>
            <a:off x="4151442" y="944879"/>
            <a:ext cx="3889115" cy="5538603"/>
          </a:xfrm>
          <a:prstGeom prst="rect">
            <a:avLst/>
          </a:prstGeom>
        </p:spPr>
      </p:pic>
    </p:spTree>
    <p:extLst>
      <p:ext uri="{BB962C8B-B14F-4D97-AF65-F5344CB8AC3E}">
        <p14:creationId xmlns:p14="http://schemas.microsoft.com/office/powerpoint/2010/main" val="51149820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C01F53E1-E6B8-45E2-A664-AB6547A4C268}"/>
              </a:ext>
            </a:extLst>
          </p:cNvPr>
          <p:cNvSpPr txBox="1">
            <a:spLocks/>
          </p:cNvSpPr>
          <p:nvPr/>
        </p:nvSpPr>
        <p:spPr bwMode="auto">
          <a:xfrm>
            <a:off x="128464" y="76200"/>
            <a:ext cx="12063536" cy="616496"/>
          </a:xfrm>
          <a:prstGeom prst="rect">
            <a:avLst/>
          </a:prstGeom>
          <a:noFill/>
          <a:ln w="9525">
            <a:noFill/>
            <a:miter lim="800000"/>
            <a:headEnd/>
            <a:tailEnd/>
          </a:ln>
          <a:effectLst/>
        </p:spPr>
        <p:txBody>
          <a:bodyPr vert="horz" wrap="square" lIns="92075" tIns="46038" rIns="92075" bIns="46038" numCol="1" anchor="ctr" anchorCtr="0" compatLnSpc="1">
            <a:prstTxWarp prst="textNoShape">
              <a:avLst/>
            </a:prstTxWarp>
          </a:bodyPr>
          <a:lstStyle>
            <a:lvl1pPr algn="ctr" rtl="0" fontAlgn="base">
              <a:spcBef>
                <a:spcPct val="0"/>
              </a:spcBef>
              <a:spcAft>
                <a:spcPct val="0"/>
              </a:spcAft>
              <a:defRPr sz="2400" b="1">
                <a:solidFill>
                  <a:srgbClr val="800000"/>
                </a:solidFill>
                <a:latin typeface="+mj-lt"/>
                <a:ea typeface="+mj-ea"/>
                <a:cs typeface="+mj-cs"/>
              </a:defRPr>
            </a:lvl1pPr>
            <a:lvl2pPr algn="ctr" rtl="0" fontAlgn="base">
              <a:spcBef>
                <a:spcPct val="0"/>
              </a:spcBef>
              <a:spcAft>
                <a:spcPct val="0"/>
              </a:spcAft>
              <a:defRPr sz="3600" b="1">
                <a:solidFill>
                  <a:srgbClr val="800000"/>
                </a:solidFill>
                <a:latin typeface="Arial" charset="0"/>
              </a:defRPr>
            </a:lvl2pPr>
            <a:lvl3pPr algn="ctr" rtl="0" fontAlgn="base">
              <a:spcBef>
                <a:spcPct val="0"/>
              </a:spcBef>
              <a:spcAft>
                <a:spcPct val="0"/>
              </a:spcAft>
              <a:defRPr sz="3600" b="1">
                <a:solidFill>
                  <a:srgbClr val="800000"/>
                </a:solidFill>
                <a:latin typeface="Arial" charset="0"/>
              </a:defRPr>
            </a:lvl3pPr>
            <a:lvl4pPr algn="ctr" rtl="0" fontAlgn="base">
              <a:spcBef>
                <a:spcPct val="0"/>
              </a:spcBef>
              <a:spcAft>
                <a:spcPct val="0"/>
              </a:spcAft>
              <a:defRPr sz="3600" b="1">
                <a:solidFill>
                  <a:srgbClr val="800000"/>
                </a:solidFill>
                <a:latin typeface="Arial" charset="0"/>
              </a:defRPr>
            </a:lvl4pPr>
            <a:lvl5pPr algn="ctr" rtl="0" fontAlgn="base">
              <a:spcBef>
                <a:spcPct val="0"/>
              </a:spcBef>
              <a:spcAft>
                <a:spcPct val="0"/>
              </a:spcAft>
              <a:defRPr sz="3600" b="1">
                <a:solidFill>
                  <a:srgbClr val="800000"/>
                </a:solidFill>
                <a:latin typeface="Arial" charset="0"/>
              </a:defRPr>
            </a:lvl5pPr>
            <a:lvl6pPr marL="457200" algn="ctr" rtl="0" fontAlgn="base">
              <a:spcBef>
                <a:spcPct val="0"/>
              </a:spcBef>
              <a:spcAft>
                <a:spcPct val="0"/>
              </a:spcAft>
              <a:defRPr sz="3600" b="1">
                <a:solidFill>
                  <a:srgbClr val="800000"/>
                </a:solidFill>
                <a:latin typeface="Arial" charset="0"/>
              </a:defRPr>
            </a:lvl6pPr>
            <a:lvl7pPr marL="914400" algn="ctr" rtl="0" fontAlgn="base">
              <a:spcBef>
                <a:spcPct val="0"/>
              </a:spcBef>
              <a:spcAft>
                <a:spcPct val="0"/>
              </a:spcAft>
              <a:defRPr sz="3600" b="1">
                <a:solidFill>
                  <a:srgbClr val="800000"/>
                </a:solidFill>
                <a:latin typeface="Arial" charset="0"/>
              </a:defRPr>
            </a:lvl7pPr>
            <a:lvl8pPr marL="1371600" algn="ctr" rtl="0" fontAlgn="base">
              <a:spcBef>
                <a:spcPct val="0"/>
              </a:spcBef>
              <a:spcAft>
                <a:spcPct val="0"/>
              </a:spcAft>
              <a:defRPr sz="3600" b="1">
                <a:solidFill>
                  <a:srgbClr val="800000"/>
                </a:solidFill>
                <a:latin typeface="Arial" charset="0"/>
              </a:defRPr>
            </a:lvl8pPr>
            <a:lvl9pPr marL="1828800" algn="ctr" rtl="0" fontAlgn="base">
              <a:spcBef>
                <a:spcPct val="0"/>
              </a:spcBef>
              <a:spcAft>
                <a:spcPct val="0"/>
              </a:spcAft>
              <a:defRPr sz="3600" b="1">
                <a:solidFill>
                  <a:srgbClr val="800000"/>
                </a:solidFill>
                <a:latin typeface="Arial" charset="0"/>
              </a:defRPr>
            </a:lvl9pPr>
          </a:lstStyle>
          <a:p>
            <a:pPr>
              <a:defRPr/>
            </a:pPr>
            <a:r>
              <a:rPr kumimoji="0" lang="el-GR" sz="2400" i="0" u="none" strike="noStrike" kern="0" cap="none" spc="0" normalizeH="0" baseline="0" noProof="0" dirty="0">
                <a:ln>
                  <a:noFill/>
                </a:ln>
                <a:effectLst/>
                <a:uLnTx/>
                <a:uFillTx/>
                <a:latin typeface="Arial" panose="020B0604020202020204" pitchFamily="34" charset="0"/>
                <a:cs typeface="Arial" panose="020B0604020202020204" pitchFamily="34" charset="0"/>
              </a:rPr>
              <a:t>Σκίτσο </a:t>
            </a:r>
            <a:r>
              <a:rPr lang="en-US" kern="0" dirty="0">
                <a:latin typeface="Arial" panose="020B0604020202020204" pitchFamily="34" charset="0"/>
                <a:cs typeface="Arial" panose="020B0604020202020204" pitchFamily="34" charset="0"/>
              </a:rPr>
              <a:t>14</a:t>
            </a:r>
            <a:r>
              <a:rPr kumimoji="0" lang="el-GR" sz="2400" i="0" u="none" strike="noStrike" kern="0" cap="none" spc="0" normalizeH="0" baseline="0" noProof="0" dirty="0">
                <a:ln>
                  <a:noFill/>
                </a:ln>
                <a:effectLst/>
                <a:uLnTx/>
                <a:uFillTx/>
                <a:latin typeface="Arial" panose="020B0604020202020204" pitchFamily="34" charset="0"/>
                <a:cs typeface="Arial" panose="020B0604020202020204" pitchFamily="34" charset="0"/>
              </a:rPr>
              <a:t> –</a:t>
            </a:r>
            <a:r>
              <a:rPr kumimoji="0" lang="en-US" sz="2400" i="0" u="none" strike="noStrike" kern="0" cap="none" spc="0" normalizeH="0" baseline="0" noProof="0" dirty="0">
                <a:ln>
                  <a:noFill/>
                </a:ln>
                <a:effectLst/>
                <a:uLnTx/>
                <a:uFillTx/>
                <a:latin typeface="Arial" panose="020B0604020202020204" pitchFamily="34" charset="0"/>
                <a:cs typeface="Arial" panose="020B0604020202020204" pitchFamily="34" charset="0"/>
              </a:rPr>
              <a:t> </a:t>
            </a:r>
            <a:r>
              <a:rPr lang="en-US" kern="0" dirty="0">
                <a:latin typeface="Arial" panose="020B0604020202020204" pitchFamily="34" charset="0"/>
                <a:cs typeface="Arial" panose="020B0604020202020204" pitchFamily="34" charset="0"/>
              </a:rPr>
              <a:t>Bet Slips - History</a:t>
            </a:r>
            <a:endParaRPr kumimoji="0" lang="en-US" sz="2400" i="0" u="none" strike="noStrike" kern="0" cap="none" spc="0" normalizeH="0" baseline="0" noProof="0" dirty="0">
              <a:ln>
                <a:noFill/>
              </a:ln>
              <a:effectLst/>
              <a:uLnTx/>
              <a:uFillTx/>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ED1F8D9F-B223-69FB-A27B-D0C1D51EB9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52681" y="861654"/>
            <a:ext cx="3486637" cy="5134692"/>
          </a:xfrm>
          <a:prstGeom prst="rect">
            <a:avLst/>
          </a:prstGeom>
        </p:spPr>
      </p:pic>
    </p:spTree>
    <p:extLst>
      <p:ext uri="{BB962C8B-B14F-4D97-AF65-F5344CB8AC3E}">
        <p14:creationId xmlns:p14="http://schemas.microsoft.com/office/powerpoint/2010/main" val="254403321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C01F53E1-E6B8-45E2-A664-AB6547A4C268}"/>
              </a:ext>
            </a:extLst>
          </p:cNvPr>
          <p:cNvSpPr txBox="1">
            <a:spLocks/>
          </p:cNvSpPr>
          <p:nvPr/>
        </p:nvSpPr>
        <p:spPr bwMode="auto">
          <a:xfrm>
            <a:off x="128464" y="76200"/>
            <a:ext cx="12063536" cy="616496"/>
          </a:xfrm>
          <a:prstGeom prst="rect">
            <a:avLst/>
          </a:prstGeom>
          <a:noFill/>
          <a:ln w="9525">
            <a:noFill/>
            <a:miter lim="800000"/>
            <a:headEnd/>
            <a:tailEnd/>
          </a:ln>
          <a:effectLst/>
        </p:spPr>
        <p:txBody>
          <a:bodyPr vert="horz" wrap="square" lIns="92075" tIns="46038" rIns="92075" bIns="46038" numCol="1" anchor="ctr" anchorCtr="0" compatLnSpc="1">
            <a:prstTxWarp prst="textNoShape">
              <a:avLst/>
            </a:prstTxWarp>
          </a:bodyPr>
          <a:lstStyle>
            <a:lvl1pPr algn="ctr" rtl="0" fontAlgn="base">
              <a:spcBef>
                <a:spcPct val="0"/>
              </a:spcBef>
              <a:spcAft>
                <a:spcPct val="0"/>
              </a:spcAft>
              <a:defRPr sz="2400" b="1">
                <a:solidFill>
                  <a:srgbClr val="800000"/>
                </a:solidFill>
                <a:latin typeface="+mj-lt"/>
                <a:ea typeface="+mj-ea"/>
                <a:cs typeface="+mj-cs"/>
              </a:defRPr>
            </a:lvl1pPr>
            <a:lvl2pPr algn="ctr" rtl="0" fontAlgn="base">
              <a:spcBef>
                <a:spcPct val="0"/>
              </a:spcBef>
              <a:spcAft>
                <a:spcPct val="0"/>
              </a:spcAft>
              <a:defRPr sz="3600" b="1">
                <a:solidFill>
                  <a:srgbClr val="800000"/>
                </a:solidFill>
                <a:latin typeface="Arial" charset="0"/>
              </a:defRPr>
            </a:lvl2pPr>
            <a:lvl3pPr algn="ctr" rtl="0" fontAlgn="base">
              <a:spcBef>
                <a:spcPct val="0"/>
              </a:spcBef>
              <a:spcAft>
                <a:spcPct val="0"/>
              </a:spcAft>
              <a:defRPr sz="3600" b="1">
                <a:solidFill>
                  <a:srgbClr val="800000"/>
                </a:solidFill>
                <a:latin typeface="Arial" charset="0"/>
              </a:defRPr>
            </a:lvl3pPr>
            <a:lvl4pPr algn="ctr" rtl="0" fontAlgn="base">
              <a:spcBef>
                <a:spcPct val="0"/>
              </a:spcBef>
              <a:spcAft>
                <a:spcPct val="0"/>
              </a:spcAft>
              <a:defRPr sz="3600" b="1">
                <a:solidFill>
                  <a:srgbClr val="800000"/>
                </a:solidFill>
                <a:latin typeface="Arial" charset="0"/>
              </a:defRPr>
            </a:lvl4pPr>
            <a:lvl5pPr algn="ctr" rtl="0" fontAlgn="base">
              <a:spcBef>
                <a:spcPct val="0"/>
              </a:spcBef>
              <a:spcAft>
                <a:spcPct val="0"/>
              </a:spcAft>
              <a:defRPr sz="3600" b="1">
                <a:solidFill>
                  <a:srgbClr val="800000"/>
                </a:solidFill>
                <a:latin typeface="Arial" charset="0"/>
              </a:defRPr>
            </a:lvl5pPr>
            <a:lvl6pPr marL="457200" algn="ctr" rtl="0" fontAlgn="base">
              <a:spcBef>
                <a:spcPct val="0"/>
              </a:spcBef>
              <a:spcAft>
                <a:spcPct val="0"/>
              </a:spcAft>
              <a:defRPr sz="3600" b="1">
                <a:solidFill>
                  <a:srgbClr val="800000"/>
                </a:solidFill>
                <a:latin typeface="Arial" charset="0"/>
              </a:defRPr>
            </a:lvl6pPr>
            <a:lvl7pPr marL="914400" algn="ctr" rtl="0" fontAlgn="base">
              <a:spcBef>
                <a:spcPct val="0"/>
              </a:spcBef>
              <a:spcAft>
                <a:spcPct val="0"/>
              </a:spcAft>
              <a:defRPr sz="3600" b="1">
                <a:solidFill>
                  <a:srgbClr val="800000"/>
                </a:solidFill>
                <a:latin typeface="Arial" charset="0"/>
              </a:defRPr>
            </a:lvl7pPr>
            <a:lvl8pPr marL="1371600" algn="ctr" rtl="0" fontAlgn="base">
              <a:spcBef>
                <a:spcPct val="0"/>
              </a:spcBef>
              <a:spcAft>
                <a:spcPct val="0"/>
              </a:spcAft>
              <a:defRPr sz="3600" b="1">
                <a:solidFill>
                  <a:srgbClr val="800000"/>
                </a:solidFill>
                <a:latin typeface="Arial" charset="0"/>
              </a:defRPr>
            </a:lvl8pPr>
            <a:lvl9pPr marL="1828800" algn="ctr" rtl="0" fontAlgn="base">
              <a:spcBef>
                <a:spcPct val="0"/>
              </a:spcBef>
              <a:spcAft>
                <a:spcPct val="0"/>
              </a:spcAft>
              <a:defRPr sz="3600" b="1">
                <a:solidFill>
                  <a:srgbClr val="800000"/>
                </a:solidFill>
                <a:latin typeface="Arial" charset="0"/>
              </a:defRPr>
            </a:lvl9pPr>
          </a:lstStyle>
          <a:p>
            <a:pPr>
              <a:defRPr/>
            </a:pPr>
            <a:r>
              <a:rPr kumimoji="0" lang="el-GR" sz="2400" i="0" u="none" strike="noStrike" kern="0" cap="none" spc="0" normalizeH="0" baseline="0" noProof="0" dirty="0">
                <a:ln>
                  <a:noFill/>
                </a:ln>
                <a:effectLst/>
                <a:uLnTx/>
                <a:uFillTx/>
                <a:latin typeface="Arial" panose="020B0604020202020204" pitchFamily="34" charset="0"/>
                <a:cs typeface="Arial" panose="020B0604020202020204" pitchFamily="34" charset="0"/>
              </a:rPr>
              <a:t>Σκίτσο </a:t>
            </a:r>
            <a:r>
              <a:rPr lang="en-US" kern="0" dirty="0">
                <a:latin typeface="Arial" panose="020B0604020202020204" pitchFamily="34" charset="0"/>
                <a:cs typeface="Arial" panose="020B0604020202020204" pitchFamily="34" charset="0"/>
              </a:rPr>
              <a:t>1</a:t>
            </a:r>
            <a:r>
              <a:rPr lang="el-GR" kern="0" dirty="0">
                <a:latin typeface="Arial" panose="020B0604020202020204" pitchFamily="34" charset="0"/>
                <a:cs typeface="Arial" panose="020B0604020202020204" pitchFamily="34" charset="0"/>
              </a:rPr>
              <a:t>5</a:t>
            </a:r>
            <a:r>
              <a:rPr kumimoji="0" lang="el-GR" sz="2400" i="0" u="none" strike="noStrike" kern="0" cap="none" spc="0" normalizeH="0" baseline="0" noProof="0" dirty="0">
                <a:ln>
                  <a:noFill/>
                </a:ln>
                <a:effectLst/>
                <a:uLnTx/>
                <a:uFillTx/>
                <a:latin typeface="Arial" panose="020B0604020202020204" pitchFamily="34" charset="0"/>
                <a:cs typeface="Arial" panose="020B0604020202020204" pitchFamily="34" charset="0"/>
              </a:rPr>
              <a:t> –</a:t>
            </a:r>
            <a:r>
              <a:rPr kumimoji="0" lang="en-US" sz="2400" i="0" u="none" strike="noStrike" kern="0" cap="none" spc="0" normalizeH="0" baseline="0" noProof="0" dirty="0">
                <a:ln>
                  <a:noFill/>
                </a:ln>
                <a:effectLst/>
                <a:uLnTx/>
                <a:uFillTx/>
                <a:latin typeface="Arial" panose="020B0604020202020204" pitchFamily="34" charset="0"/>
                <a:cs typeface="Arial" panose="020B0604020202020204" pitchFamily="34" charset="0"/>
              </a:rPr>
              <a:t> </a:t>
            </a:r>
            <a:r>
              <a:rPr lang="en-US" kern="0" dirty="0">
                <a:latin typeface="Arial" panose="020B0604020202020204" pitchFamily="34" charset="0"/>
                <a:cs typeface="Arial" panose="020B0604020202020204" pitchFamily="34" charset="0"/>
              </a:rPr>
              <a:t>Download App</a:t>
            </a:r>
            <a:endParaRPr kumimoji="0" lang="en-US" sz="2400" i="0" u="none" strike="noStrike" kern="0" cap="none" spc="0" normalizeH="0" baseline="0" noProof="0" dirty="0">
              <a:ln>
                <a:noFill/>
              </a:ln>
              <a:effectLst/>
              <a:uLnTx/>
              <a:uFillTx/>
              <a:latin typeface="Arial" panose="020B0604020202020204" pitchFamily="34" charset="0"/>
              <a:cs typeface="Arial" panose="020B0604020202020204" pitchFamily="34" charset="0"/>
            </a:endParaRPr>
          </a:p>
        </p:txBody>
      </p:sp>
      <p:pic>
        <p:nvPicPr>
          <p:cNvPr id="4" name="Εικόνα 3">
            <a:extLst>
              <a:ext uri="{FF2B5EF4-FFF2-40B4-BE49-F238E27FC236}">
                <a16:creationId xmlns:a16="http://schemas.microsoft.com/office/drawing/2014/main" id="{1207086B-94E4-444A-5EA2-7C6D74E77F22}"/>
              </a:ext>
            </a:extLst>
          </p:cNvPr>
          <p:cNvPicPr>
            <a:picLocks noChangeAspect="1"/>
          </p:cNvPicPr>
          <p:nvPr/>
        </p:nvPicPr>
        <p:blipFill>
          <a:blip r:embed="rId2"/>
          <a:stretch>
            <a:fillRect/>
          </a:stretch>
        </p:blipFill>
        <p:spPr>
          <a:xfrm>
            <a:off x="4198307" y="1112293"/>
            <a:ext cx="3923850" cy="5356746"/>
          </a:xfrm>
          <a:prstGeom prst="rect">
            <a:avLst/>
          </a:prstGeom>
        </p:spPr>
      </p:pic>
    </p:spTree>
    <p:extLst>
      <p:ext uri="{BB962C8B-B14F-4D97-AF65-F5344CB8AC3E}">
        <p14:creationId xmlns:p14="http://schemas.microsoft.com/office/powerpoint/2010/main" val="351108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C01F53E1-E6B8-45E2-A664-AB6547A4C268}"/>
              </a:ext>
            </a:extLst>
          </p:cNvPr>
          <p:cNvSpPr txBox="1">
            <a:spLocks/>
          </p:cNvSpPr>
          <p:nvPr/>
        </p:nvSpPr>
        <p:spPr bwMode="auto">
          <a:xfrm>
            <a:off x="128464" y="76200"/>
            <a:ext cx="12063536" cy="616496"/>
          </a:xfrm>
          <a:prstGeom prst="rect">
            <a:avLst/>
          </a:prstGeom>
          <a:noFill/>
          <a:ln w="9525">
            <a:noFill/>
            <a:miter lim="800000"/>
            <a:headEnd/>
            <a:tailEnd/>
          </a:ln>
          <a:effectLst/>
        </p:spPr>
        <p:txBody>
          <a:bodyPr vert="horz" wrap="square" lIns="92075" tIns="46038" rIns="92075" bIns="46038" numCol="1" anchor="ctr" anchorCtr="0" compatLnSpc="1">
            <a:prstTxWarp prst="textNoShape">
              <a:avLst/>
            </a:prstTxWarp>
          </a:bodyPr>
          <a:lstStyle>
            <a:lvl1pPr algn="ctr" rtl="0" fontAlgn="base">
              <a:spcBef>
                <a:spcPct val="0"/>
              </a:spcBef>
              <a:spcAft>
                <a:spcPct val="0"/>
              </a:spcAft>
              <a:defRPr sz="2400" b="1">
                <a:solidFill>
                  <a:srgbClr val="800000"/>
                </a:solidFill>
                <a:latin typeface="+mj-lt"/>
                <a:ea typeface="+mj-ea"/>
                <a:cs typeface="+mj-cs"/>
              </a:defRPr>
            </a:lvl1pPr>
            <a:lvl2pPr algn="ctr" rtl="0" fontAlgn="base">
              <a:spcBef>
                <a:spcPct val="0"/>
              </a:spcBef>
              <a:spcAft>
                <a:spcPct val="0"/>
              </a:spcAft>
              <a:defRPr sz="3600" b="1">
                <a:solidFill>
                  <a:srgbClr val="800000"/>
                </a:solidFill>
                <a:latin typeface="Arial" charset="0"/>
              </a:defRPr>
            </a:lvl2pPr>
            <a:lvl3pPr algn="ctr" rtl="0" fontAlgn="base">
              <a:spcBef>
                <a:spcPct val="0"/>
              </a:spcBef>
              <a:spcAft>
                <a:spcPct val="0"/>
              </a:spcAft>
              <a:defRPr sz="3600" b="1">
                <a:solidFill>
                  <a:srgbClr val="800000"/>
                </a:solidFill>
                <a:latin typeface="Arial" charset="0"/>
              </a:defRPr>
            </a:lvl3pPr>
            <a:lvl4pPr algn="ctr" rtl="0" fontAlgn="base">
              <a:spcBef>
                <a:spcPct val="0"/>
              </a:spcBef>
              <a:spcAft>
                <a:spcPct val="0"/>
              </a:spcAft>
              <a:defRPr sz="3600" b="1">
                <a:solidFill>
                  <a:srgbClr val="800000"/>
                </a:solidFill>
                <a:latin typeface="Arial" charset="0"/>
              </a:defRPr>
            </a:lvl4pPr>
            <a:lvl5pPr algn="ctr" rtl="0" fontAlgn="base">
              <a:spcBef>
                <a:spcPct val="0"/>
              </a:spcBef>
              <a:spcAft>
                <a:spcPct val="0"/>
              </a:spcAft>
              <a:defRPr sz="3600" b="1">
                <a:solidFill>
                  <a:srgbClr val="800000"/>
                </a:solidFill>
                <a:latin typeface="Arial" charset="0"/>
              </a:defRPr>
            </a:lvl5pPr>
            <a:lvl6pPr marL="457200" algn="ctr" rtl="0" fontAlgn="base">
              <a:spcBef>
                <a:spcPct val="0"/>
              </a:spcBef>
              <a:spcAft>
                <a:spcPct val="0"/>
              </a:spcAft>
              <a:defRPr sz="3600" b="1">
                <a:solidFill>
                  <a:srgbClr val="800000"/>
                </a:solidFill>
                <a:latin typeface="Arial" charset="0"/>
              </a:defRPr>
            </a:lvl6pPr>
            <a:lvl7pPr marL="914400" algn="ctr" rtl="0" fontAlgn="base">
              <a:spcBef>
                <a:spcPct val="0"/>
              </a:spcBef>
              <a:spcAft>
                <a:spcPct val="0"/>
              </a:spcAft>
              <a:defRPr sz="3600" b="1">
                <a:solidFill>
                  <a:srgbClr val="800000"/>
                </a:solidFill>
                <a:latin typeface="Arial" charset="0"/>
              </a:defRPr>
            </a:lvl7pPr>
            <a:lvl8pPr marL="1371600" algn="ctr" rtl="0" fontAlgn="base">
              <a:spcBef>
                <a:spcPct val="0"/>
              </a:spcBef>
              <a:spcAft>
                <a:spcPct val="0"/>
              </a:spcAft>
              <a:defRPr sz="3600" b="1">
                <a:solidFill>
                  <a:srgbClr val="800000"/>
                </a:solidFill>
                <a:latin typeface="Arial" charset="0"/>
              </a:defRPr>
            </a:lvl8pPr>
            <a:lvl9pPr marL="1828800" algn="ctr" rtl="0" fontAlgn="base">
              <a:spcBef>
                <a:spcPct val="0"/>
              </a:spcBef>
              <a:spcAft>
                <a:spcPct val="0"/>
              </a:spcAft>
              <a:defRPr sz="3600" b="1">
                <a:solidFill>
                  <a:srgbClr val="800000"/>
                </a:solidFill>
                <a:latin typeface="Arial" charset="0"/>
              </a:defRPr>
            </a:lvl9pPr>
          </a:lstStyle>
          <a:p>
            <a:pPr>
              <a:defRPr/>
            </a:pPr>
            <a:r>
              <a:rPr kumimoji="0" lang="el-GR" sz="2400" i="0" u="none" strike="noStrike" kern="0" cap="none" spc="0" normalizeH="0" baseline="0" noProof="0" dirty="0">
                <a:ln>
                  <a:noFill/>
                </a:ln>
                <a:effectLst/>
                <a:uLnTx/>
                <a:uFillTx/>
                <a:latin typeface="Arial" panose="020B0604020202020204" pitchFamily="34" charset="0"/>
                <a:cs typeface="Arial" panose="020B0604020202020204" pitchFamily="34" charset="0"/>
              </a:rPr>
              <a:t>Σκίτσο </a:t>
            </a:r>
            <a:r>
              <a:rPr lang="en-US" kern="0" dirty="0">
                <a:latin typeface="Arial" panose="020B0604020202020204" pitchFamily="34" charset="0"/>
                <a:cs typeface="Arial" panose="020B0604020202020204" pitchFamily="34" charset="0"/>
              </a:rPr>
              <a:t>1</a:t>
            </a:r>
            <a:r>
              <a:rPr lang="el-GR" kern="0" dirty="0">
                <a:latin typeface="Arial" panose="020B0604020202020204" pitchFamily="34" charset="0"/>
                <a:cs typeface="Arial" panose="020B0604020202020204" pitchFamily="34" charset="0"/>
              </a:rPr>
              <a:t>6</a:t>
            </a:r>
            <a:r>
              <a:rPr kumimoji="0" lang="el-GR" sz="2400" i="0" u="none" strike="noStrike" kern="0" cap="none" spc="0" normalizeH="0" baseline="0" noProof="0" dirty="0">
                <a:ln>
                  <a:noFill/>
                </a:ln>
                <a:effectLst/>
                <a:uLnTx/>
                <a:uFillTx/>
                <a:latin typeface="Arial" panose="020B0604020202020204" pitchFamily="34" charset="0"/>
                <a:cs typeface="Arial" panose="020B0604020202020204" pitchFamily="34" charset="0"/>
              </a:rPr>
              <a:t> –</a:t>
            </a:r>
            <a:r>
              <a:rPr kumimoji="0" lang="en-US" sz="2400" i="0" u="none" strike="noStrike" kern="0" cap="none" spc="0" normalizeH="0" baseline="0" noProof="0" dirty="0">
                <a:ln>
                  <a:noFill/>
                </a:ln>
                <a:effectLst/>
                <a:uLnTx/>
                <a:uFillTx/>
                <a:latin typeface="Arial" panose="020B0604020202020204" pitchFamily="34" charset="0"/>
                <a:cs typeface="Arial" panose="020B0604020202020204" pitchFamily="34" charset="0"/>
              </a:rPr>
              <a:t> Game</a:t>
            </a:r>
            <a:r>
              <a:rPr lang="en-US" kern="0" dirty="0">
                <a:latin typeface="Arial" panose="020B0604020202020204" pitchFamily="34" charset="0"/>
                <a:cs typeface="Arial" panose="020B0604020202020204" pitchFamily="34" charset="0"/>
              </a:rPr>
              <a:t> Screen Betting</a:t>
            </a:r>
            <a:endParaRPr kumimoji="0" lang="en-US" sz="2400" i="0" u="none" strike="noStrike" kern="0" cap="none" spc="0" normalizeH="0" baseline="0" noProof="0" dirty="0">
              <a:ln>
                <a:noFill/>
              </a:ln>
              <a:effectLst/>
              <a:uLnTx/>
              <a:uFillTx/>
              <a:latin typeface="Arial" panose="020B0604020202020204" pitchFamily="34" charset="0"/>
              <a:cs typeface="Arial" panose="020B0604020202020204" pitchFamily="34" charset="0"/>
            </a:endParaRPr>
          </a:p>
        </p:txBody>
      </p:sp>
      <p:pic>
        <p:nvPicPr>
          <p:cNvPr id="3" name="Εικόνα 2">
            <a:extLst>
              <a:ext uri="{FF2B5EF4-FFF2-40B4-BE49-F238E27FC236}">
                <a16:creationId xmlns:a16="http://schemas.microsoft.com/office/drawing/2014/main" id="{8FCEB58A-5835-21A2-D7D2-7399D681F2E8}"/>
              </a:ext>
            </a:extLst>
          </p:cNvPr>
          <p:cNvPicPr>
            <a:picLocks noChangeAspect="1"/>
          </p:cNvPicPr>
          <p:nvPr/>
        </p:nvPicPr>
        <p:blipFill>
          <a:blip r:embed="rId2"/>
          <a:stretch>
            <a:fillRect/>
          </a:stretch>
        </p:blipFill>
        <p:spPr>
          <a:xfrm>
            <a:off x="4005157" y="602758"/>
            <a:ext cx="4310150" cy="6050526"/>
          </a:xfrm>
          <a:prstGeom prst="rect">
            <a:avLst/>
          </a:prstGeom>
        </p:spPr>
      </p:pic>
    </p:spTree>
    <p:extLst>
      <p:ext uri="{BB962C8B-B14F-4D97-AF65-F5344CB8AC3E}">
        <p14:creationId xmlns:p14="http://schemas.microsoft.com/office/powerpoint/2010/main" val="311200646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C01F53E1-E6B8-45E2-A664-AB6547A4C268}"/>
              </a:ext>
            </a:extLst>
          </p:cNvPr>
          <p:cNvSpPr txBox="1">
            <a:spLocks/>
          </p:cNvSpPr>
          <p:nvPr/>
        </p:nvSpPr>
        <p:spPr bwMode="auto">
          <a:xfrm>
            <a:off x="128464" y="76200"/>
            <a:ext cx="12063536" cy="616496"/>
          </a:xfrm>
          <a:prstGeom prst="rect">
            <a:avLst/>
          </a:prstGeom>
          <a:noFill/>
          <a:ln w="9525">
            <a:noFill/>
            <a:miter lim="800000"/>
            <a:headEnd/>
            <a:tailEnd/>
          </a:ln>
          <a:effectLst/>
        </p:spPr>
        <p:txBody>
          <a:bodyPr vert="horz" wrap="square" lIns="92075" tIns="46038" rIns="92075" bIns="46038" numCol="1" anchor="ctr" anchorCtr="0" compatLnSpc="1">
            <a:prstTxWarp prst="textNoShape">
              <a:avLst/>
            </a:prstTxWarp>
          </a:bodyPr>
          <a:lstStyle>
            <a:lvl1pPr algn="ctr" rtl="0" fontAlgn="base">
              <a:spcBef>
                <a:spcPct val="0"/>
              </a:spcBef>
              <a:spcAft>
                <a:spcPct val="0"/>
              </a:spcAft>
              <a:defRPr sz="2400" b="1">
                <a:solidFill>
                  <a:srgbClr val="800000"/>
                </a:solidFill>
                <a:latin typeface="+mj-lt"/>
                <a:ea typeface="+mj-ea"/>
                <a:cs typeface="+mj-cs"/>
              </a:defRPr>
            </a:lvl1pPr>
            <a:lvl2pPr algn="ctr" rtl="0" fontAlgn="base">
              <a:spcBef>
                <a:spcPct val="0"/>
              </a:spcBef>
              <a:spcAft>
                <a:spcPct val="0"/>
              </a:spcAft>
              <a:defRPr sz="3600" b="1">
                <a:solidFill>
                  <a:srgbClr val="800000"/>
                </a:solidFill>
                <a:latin typeface="Arial" charset="0"/>
              </a:defRPr>
            </a:lvl2pPr>
            <a:lvl3pPr algn="ctr" rtl="0" fontAlgn="base">
              <a:spcBef>
                <a:spcPct val="0"/>
              </a:spcBef>
              <a:spcAft>
                <a:spcPct val="0"/>
              </a:spcAft>
              <a:defRPr sz="3600" b="1">
                <a:solidFill>
                  <a:srgbClr val="800000"/>
                </a:solidFill>
                <a:latin typeface="Arial" charset="0"/>
              </a:defRPr>
            </a:lvl3pPr>
            <a:lvl4pPr algn="ctr" rtl="0" fontAlgn="base">
              <a:spcBef>
                <a:spcPct val="0"/>
              </a:spcBef>
              <a:spcAft>
                <a:spcPct val="0"/>
              </a:spcAft>
              <a:defRPr sz="3600" b="1">
                <a:solidFill>
                  <a:srgbClr val="800000"/>
                </a:solidFill>
                <a:latin typeface="Arial" charset="0"/>
              </a:defRPr>
            </a:lvl4pPr>
            <a:lvl5pPr algn="ctr" rtl="0" fontAlgn="base">
              <a:spcBef>
                <a:spcPct val="0"/>
              </a:spcBef>
              <a:spcAft>
                <a:spcPct val="0"/>
              </a:spcAft>
              <a:defRPr sz="3600" b="1">
                <a:solidFill>
                  <a:srgbClr val="800000"/>
                </a:solidFill>
                <a:latin typeface="Arial" charset="0"/>
              </a:defRPr>
            </a:lvl5pPr>
            <a:lvl6pPr marL="457200" algn="ctr" rtl="0" fontAlgn="base">
              <a:spcBef>
                <a:spcPct val="0"/>
              </a:spcBef>
              <a:spcAft>
                <a:spcPct val="0"/>
              </a:spcAft>
              <a:defRPr sz="3600" b="1">
                <a:solidFill>
                  <a:srgbClr val="800000"/>
                </a:solidFill>
                <a:latin typeface="Arial" charset="0"/>
              </a:defRPr>
            </a:lvl6pPr>
            <a:lvl7pPr marL="914400" algn="ctr" rtl="0" fontAlgn="base">
              <a:spcBef>
                <a:spcPct val="0"/>
              </a:spcBef>
              <a:spcAft>
                <a:spcPct val="0"/>
              </a:spcAft>
              <a:defRPr sz="3600" b="1">
                <a:solidFill>
                  <a:srgbClr val="800000"/>
                </a:solidFill>
                <a:latin typeface="Arial" charset="0"/>
              </a:defRPr>
            </a:lvl7pPr>
            <a:lvl8pPr marL="1371600" algn="ctr" rtl="0" fontAlgn="base">
              <a:spcBef>
                <a:spcPct val="0"/>
              </a:spcBef>
              <a:spcAft>
                <a:spcPct val="0"/>
              </a:spcAft>
              <a:defRPr sz="3600" b="1">
                <a:solidFill>
                  <a:srgbClr val="800000"/>
                </a:solidFill>
                <a:latin typeface="Arial" charset="0"/>
              </a:defRPr>
            </a:lvl8pPr>
            <a:lvl9pPr marL="1828800" algn="ctr" rtl="0" fontAlgn="base">
              <a:spcBef>
                <a:spcPct val="0"/>
              </a:spcBef>
              <a:spcAft>
                <a:spcPct val="0"/>
              </a:spcAft>
              <a:defRPr sz="3600" b="1">
                <a:solidFill>
                  <a:srgbClr val="800000"/>
                </a:solidFill>
                <a:latin typeface="Arial" charset="0"/>
              </a:defRPr>
            </a:lvl9pPr>
          </a:lstStyle>
          <a:p>
            <a:pPr>
              <a:defRPr/>
            </a:pPr>
            <a:r>
              <a:rPr kumimoji="0" lang="el-GR" sz="2400" i="0" u="none" strike="noStrike" kern="0" cap="none" spc="0" normalizeH="0" baseline="0" noProof="0" dirty="0">
                <a:ln>
                  <a:noFill/>
                </a:ln>
                <a:effectLst/>
                <a:uLnTx/>
                <a:uFillTx/>
                <a:latin typeface="Arial" panose="020B0604020202020204" pitchFamily="34" charset="0"/>
                <a:cs typeface="Arial" panose="020B0604020202020204" pitchFamily="34" charset="0"/>
              </a:rPr>
              <a:t>Σκίτσο </a:t>
            </a:r>
            <a:r>
              <a:rPr lang="en-US" kern="0" dirty="0">
                <a:latin typeface="Arial" panose="020B0604020202020204" pitchFamily="34" charset="0"/>
                <a:cs typeface="Arial" panose="020B0604020202020204" pitchFamily="34" charset="0"/>
              </a:rPr>
              <a:t>1</a:t>
            </a:r>
            <a:r>
              <a:rPr lang="el-GR" kern="0" dirty="0">
                <a:latin typeface="Arial" panose="020B0604020202020204" pitchFamily="34" charset="0"/>
                <a:cs typeface="Arial" panose="020B0604020202020204" pitchFamily="34" charset="0"/>
              </a:rPr>
              <a:t>7</a:t>
            </a:r>
            <a:r>
              <a:rPr kumimoji="0" lang="el-GR" sz="2400" i="0" u="none" strike="noStrike" kern="0" cap="none" spc="0" normalizeH="0" baseline="0" noProof="0" dirty="0">
                <a:ln>
                  <a:noFill/>
                </a:ln>
                <a:effectLst/>
                <a:uLnTx/>
                <a:uFillTx/>
                <a:latin typeface="Arial" panose="020B0604020202020204" pitchFamily="34" charset="0"/>
                <a:cs typeface="Arial" panose="020B0604020202020204" pitchFamily="34" charset="0"/>
              </a:rPr>
              <a:t>–</a:t>
            </a:r>
            <a:r>
              <a:rPr kumimoji="0" lang="en-US" sz="2400" i="0" u="none" strike="noStrike" kern="0" cap="none" spc="0" normalizeH="0" baseline="0" noProof="0" dirty="0">
                <a:ln>
                  <a:noFill/>
                </a:ln>
                <a:effectLst/>
                <a:uLnTx/>
                <a:uFillTx/>
                <a:latin typeface="Arial" panose="020B0604020202020204" pitchFamily="34" charset="0"/>
                <a:cs typeface="Arial" panose="020B0604020202020204" pitchFamily="34" charset="0"/>
              </a:rPr>
              <a:t> </a:t>
            </a:r>
            <a:r>
              <a:rPr lang="en-US" kern="0" dirty="0">
                <a:latin typeface="Arial" panose="020B0604020202020204" pitchFamily="34" charset="0"/>
                <a:cs typeface="Arial" panose="020B0604020202020204" pitchFamily="34" charset="0"/>
              </a:rPr>
              <a:t>Game Screen Spin Turbo Mode</a:t>
            </a:r>
            <a:endParaRPr kumimoji="0" lang="en-US" sz="2400" i="0" u="none" strike="noStrike" kern="0" cap="none" spc="0" normalizeH="0" baseline="0" noProof="0" dirty="0">
              <a:ln>
                <a:noFill/>
              </a:ln>
              <a:effectLst/>
              <a:uLnTx/>
              <a:uFillTx/>
              <a:latin typeface="Arial" panose="020B0604020202020204" pitchFamily="34" charset="0"/>
              <a:cs typeface="Arial" panose="020B0604020202020204" pitchFamily="34" charset="0"/>
            </a:endParaRPr>
          </a:p>
        </p:txBody>
      </p:sp>
      <p:pic>
        <p:nvPicPr>
          <p:cNvPr id="3" name="Εικόνα 2">
            <a:extLst>
              <a:ext uri="{FF2B5EF4-FFF2-40B4-BE49-F238E27FC236}">
                <a16:creationId xmlns:a16="http://schemas.microsoft.com/office/drawing/2014/main" id="{D409ECB9-0184-5152-2E04-122A9CD92660}"/>
              </a:ext>
            </a:extLst>
          </p:cNvPr>
          <p:cNvPicPr>
            <a:picLocks noChangeAspect="1"/>
          </p:cNvPicPr>
          <p:nvPr/>
        </p:nvPicPr>
        <p:blipFill>
          <a:blip r:embed="rId2"/>
          <a:stretch>
            <a:fillRect/>
          </a:stretch>
        </p:blipFill>
        <p:spPr>
          <a:xfrm>
            <a:off x="4025822" y="784747"/>
            <a:ext cx="4140355" cy="5875361"/>
          </a:xfrm>
          <a:prstGeom prst="rect">
            <a:avLst/>
          </a:prstGeom>
        </p:spPr>
      </p:pic>
    </p:spTree>
    <p:extLst>
      <p:ext uri="{BB962C8B-B14F-4D97-AF65-F5344CB8AC3E}">
        <p14:creationId xmlns:p14="http://schemas.microsoft.com/office/powerpoint/2010/main" val="224280967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C01F53E1-E6B8-45E2-A664-AB6547A4C268}"/>
              </a:ext>
            </a:extLst>
          </p:cNvPr>
          <p:cNvSpPr txBox="1">
            <a:spLocks/>
          </p:cNvSpPr>
          <p:nvPr/>
        </p:nvSpPr>
        <p:spPr bwMode="auto">
          <a:xfrm>
            <a:off x="135288" y="76200"/>
            <a:ext cx="12063536" cy="616496"/>
          </a:xfrm>
          <a:prstGeom prst="rect">
            <a:avLst/>
          </a:prstGeom>
          <a:noFill/>
          <a:ln w="9525">
            <a:noFill/>
            <a:miter lim="800000"/>
            <a:headEnd/>
            <a:tailEnd/>
          </a:ln>
          <a:effectLst/>
        </p:spPr>
        <p:txBody>
          <a:bodyPr vert="horz" wrap="square" lIns="92075" tIns="46038" rIns="92075" bIns="46038" numCol="1" anchor="ctr" anchorCtr="0" compatLnSpc="1">
            <a:prstTxWarp prst="textNoShape">
              <a:avLst/>
            </a:prstTxWarp>
          </a:bodyPr>
          <a:lstStyle>
            <a:lvl1pPr algn="ctr" rtl="0" fontAlgn="base">
              <a:spcBef>
                <a:spcPct val="0"/>
              </a:spcBef>
              <a:spcAft>
                <a:spcPct val="0"/>
              </a:spcAft>
              <a:defRPr sz="2400" b="1">
                <a:solidFill>
                  <a:srgbClr val="800000"/>
                </a:solidFill>
                <a:latin typeface="+mj-lt"/>
                <a:ea typeface="+mj-ea"/>
                <a:cs typeface="+mj-cs"/>
              </a:defRPr>
            </a:lvl1pPr>
            <a:lvl2pPr algn="ctr" rtl="0" fontAlgn="base">
              <a:spcBef>
                <a:spcPct val="0"/>
              </a:spcBef>
              <a:spcAft>
                <a:spcPct val="0"/>
              </a:spcAft>
              <a:defRPr sz="3600" b="1">
                <a:solidFill>
                  <a:srgbClr val="800000"/>
                </a:solidFill>
                <a:latin typeface="Arial" charset="0"/>
              </a:defRPr>
            </a:lvl2pPr>
            <a:lvl3pPr algn="ctr" rtl="0" fontAlgn="base">
              <a:spcBef>
                <a:spcPct val="0"/>
              </a:spcBef>
              <a:spcAft>
                <a:spcPct val="0"/>
              </a:spcAft>
              <a:defRPr sz="3600" b="1">
                <a:solidFill>
                  <a:srgbClr val="800000"/>
                </a:solidFill>
                <a:latin typeface="Arial" charset="0"/>
              </a:defRPr>
            </a:lvl3pPr>
            <a:lvl4pPr algn="ctr" rtl="0" fontAlgn="base">
              <a:spcBef>
                <a:spcPct val="0"/>
              </a:spcBef>
              <a:spcAft>
                <a:spcPct val="0"/>
              </a:spcAft>
              <a:defRPr sz="3600" b="1">
                <a:solidFill>
                  <a:srgbClr val="800000"/>
                </a:solidFill>
                <a:latin typeface="Arial" charset="0"/>
              </a:defRPr>
            </a:lvl4pPr>
            <a:lvl5pPr algn="ctr" rtl="0" fontAlgn="base">
              <a:spcBef>
                <a:spcPct val="0"/>
              </a:spcBef>
              <a:spcAft>
                <a:spcPct val="0"/>
              </a:spcAft>
              <a:defRPr sz="3600" b="1">
                <a:solidFill>
                  <a:srgbClr val="800000"/>
                </a:solidFill>
                <a:latin typeface="Arial" charset="0"/>
              </a:defRPr>
            </a:lvl5pPr>
            <a:lvl6pPr marL="457200" algn="ctr" rtl="0" fontAlgn="base">
              <a:spcBef>
                <a:spcPct val="0"/>
              </a:spcBef>
              <a:spcAft>
                <a:spcPct val="0"/>
              </a:spcAft>
              <a:defRPr sz="3600" b="1">
                <a:solidFill>
                  <a:srgbClr val="800000"/>
                </a:solidFill>
                <a:latin typeface="Arial" charset="0"/>
              </a:defRPr>
            </a:lvl6pPr>
            <a:lvl7pPr marL="914400" algn="ctr" rtl="0" fontAlgn="base">
              <a:spcBef>
                <a:spcPct val="0"/>
              </a:spcBef>
              <a:spcAft>
                <a:spcPct val="0"/>
              </a:spcAft>
              <a:defRPr sz="3600" b="1">
                <a:solidFill>
                  <a:srgbClr val="800000"/>
                </a:solidFill>
                <a:latin typeface="Arial" charset="0"/>
              </a:defRPr>
            </a:lvl7pPr>
            <a:lvl8pPr marL="1371600" algn="ctr" rtl="0" fontAlgn="base">
              <a:spcBef>
                <a:spcPct val="0"/>
              </a:spcBef>
              <a:spcAft>
                <a:spcPct val="0"/>
              </a:spcAft>
              <a:defRPr sz="3600" b="1">
                <a:solidFill>
                  <a:srgbClr val="800000"/>
                </a:solidFill>
                <a:latin typeface="Arial" charset="0"/>
              </a:defRPr>
            </a:lvl8pPr>
            <a:lvl9pPr marL="1828800" algn="ctr" rtl="0" fontAlgn="base">
              <a:spcBef>
                <a:spcPct val="0"/>
              </a:spcBef>
              <a:spcAft>
                <a:spcPct val="0"/>
              </a:spcAft>
              <a:defRPr sz="3600" b="1">
                <a:solidFill>
                  <a:srgbClr val="800000"/>
                </a:solidFill>
                <a:latin typeface="Arial" charset="0"/>
              </a:defRPr>
            </a:lvl9pPr>
          </a:lstStyle>
          <a:p>
            <a:pPr>
              <a:defRPr/>
            </a:pPr>
            <a:r>
              <a:rPr kumimoji="0" lang="el-GR" sz="2400" i="0" u="none" strike="noStrike" kern="0" cap="none" spc="0" normalizeH="0" baseline="0" noProof="0" dirty="0">
                <a:ln>
                  <a:noFill/>
                </a:ln>
                <a:effectLst/>
                <a:uLnTx/>
                <a:uFillTx/>
                <a:latin typeface="Arial" panose="020B0604020202020204" pitchFamily="34" charset="0"/>
                <a:cs typeface="Arial" panose="020B0604020202020204" pitchFamily="34" charset="0"/>
              </a:rPr>
              <a:t>Σκίτσο </a:t>
            </a:r>
            <a:r>
              <a:rPr lang="en-US" kern="0" dirty="0">
                <a:latin typeface="Arial" panose="020B0604020202020204" pitchFamily="34" charset="0"/>
                <a:cs typeface="Arial" panose="020B0604020202020204" pitchFamily="34" charset="0"/>
              </a:rPr>
              <a:t>1</a:t>
            </a:r>
            <a:r>
              <a:rPr lang="el-GR" kern="0" dirty="0">
                <a:latin typeface="Arial" panose="020B0604020202020204" pitchFamily="34" charset="0"/>
                <a:cs typeface="Arial" panose="020B0604020202020204" pitchFamily="34" charset="0"/>
              </a:rPr>
              <a:t>8</a:t>
            </a:r>
            <a:r>
              <a:rPr kumimoji="0" lang="el-GR" sz="2400" i="0" u="none" strike="noStrike" kern="0" cap="none" spc="0" normalizeH="0" baseline="0" noProof="0" dirty="0">
                <a:ln>
                  <a:noFill/>
                </a:ln>
                <a:effectLst/>
                <a:uLnTx/>
                <a:uFillTx/>
                <a:latin typeface="Arial" panose="020B0604020202020204" pitchFamily="34" charset="0"/>
                <a:cs typeface="Arial" panose="020B0604020202020204" pitchFamily="34" charset="0"/>
              </a:rPr>
              <a:t> –</a:t>
            </a:r>
            <a:r>
              <a:rPr kumimoji="0" lang="en-US" sz="2400" i="0" u="none" strike="noStrike" kern="0" cap="none" spc="0" normalizeH="0" baseline="0" noProof="0" dirty="0">
                <a:ln>
                  <a:noFill/>
                </a:ln>
                <a:effectLst/>
                <a:uLnTx/>
                <a:uFillTx/>
                <a:latin typeface="Arial" panose="020B0604020202020204" pitchFamily="34" charset="0"/>
                <a:cs typeface="Arial" panose="020B0604020202020204" pitchFamily="34" charset="0"/>
              </a:rPr>
              <a:t> Change Password</a:t>
            </a:r>
          </a:p>
        </p:txBody>
      </p:sp>
      <p:pic>
        <p:nvPicPr>
          <p:cNvPr id="3" name="Εικόνα 2">
            <a:extLst>
              <a:ext uri="{FF2B5EF4-FFF2-40B4-BE49-F238E27FC236}">
                <a16:creationId xmlns:a16="http://schemas.microsoft.com/office/drawing/2014/main" id="{FF8CF4E0-1BAD-BBF8-826F-8CC2AFDC61C5}"/>
              </a:ext>
            </a:extLst>
          </p:cNvPr>
          <p:cNvPicPr>
            <a:picLocks noChangeAspect="1"/>
          </p:cNvPicPr>
          <p:nvPr/>
        </p:nvPicPr>
        <p:blipFill>
          <a:blip r:embed="rId2"/>
          <a:stretch>
            <a:fillRect/>
          </a:stretch>
        </p:blipFill>
        <p:spPr>
          <a:xfrm>
            <a:off x="4003346" y="692696"/>
            <a:ext cx="4185308" cy="5931408"/>
          </a:xfrm>
          <a:prstGeom prst="rect">
            <a:avLst/>
          </a:prstGeom>
        </p:spPr>
      </p:pic>
    </p:spTree>
    <p:extLst>
      <p:ext uri="{BB962C8B-B14F-4D97-AF65-F5344CB8AC3E}">
        <p14:creationId xmlns:p14="http://schemas.microsoft.com/office/powerpoint/2010/main" val="137876160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C01F53E1-E6B8-45E2-A664-AB6547A4C268}"/>
              </a:ext>
            </a:extLst>
          </p:cNvPr>
          <p:cNvSpPr txBox="1">
            <a:spLocks/>
          </p:cNvSpPr>
          <p:nvPr/>
        </p:nvSpPr>
        <p:spPr bwMode="auto">
          <a:xfrm>
            <a:off x="135288" y="76200"/>
            <a:ext cx="12063536" cy="616496"/>
          </a:xfrm>
          <a:prstGeom prst="rect">
            <a:avLst/>
          </a:prstGeom>
          <a:noFill/>
          <a:ln w="9525">
            <a:noFill/>
            <a:miter lim="800000"/>
            <a:headEnd/>
            <a:tailEnd/>
          </a:ln>
          <a:effectLst/>
        </p:spPr>
        <p:txBody>
          <a:bodyPr vert="horz" wrap="square" lIns="92075" tIns="46038" rIns="92075" bIns="46038" numCol="1" anchor="ctr" anchorCtr="0" compatLnSpc="1">
            <a:prstTxWarp prst="textNoShape">
              <a:avLst/>
            </a:prstTxWarp>
          </a:bodyPr>
          <a:lstStyle>
            <a:lvl1pPr algn="ctr" rtl="0" fontAlgn="base">
              <a:spcBef>
                <a:spcPct val="0"/>
              </a:spcBef>
              <a:spcAft>
                <a:spcPct val="0"/>
              </a:spcAft>
              <a:defRPr sz="2400" b="1">
                <a:solidFill>
                  <a:srgbClr val="800000"/>
                </a:solidFill>
                <a:latin typeface="+mj-lt"/>
                <a:ea typeface="+mj-ea"/>
                <a:cs typeface="+mj-cs"/>
              </a:defRPr>
            </a:lvl1pPr>
            <a:lvl2pPr algn="ctr" rtl="0" fontAlgn="base">
              <a:spcBef>
                <a:spcPct val="0"/>
              </a:spcBef>
              <a:spcAft>
                <a:spcPct val="0"/>
              </a:spcAft>
              <a:defRPr sz="3600" b="1">
                <a:solidFill>
                  <a:srgbClr val="800000"/>
                </a:solidFill>
                <a:latin typeface="Arial" charset="0"/>
              </a:defRPr>
            </a:lvl2pPr>
            <a:lvl3pPr algn="ctr" rtl="0" fontAlgn="base">
              <a:spcBef>
                <a:spcPct val="0"/>
              </a:spcBef>
              <a:spcAft>
                <a:spcPct val="0"/>
              </a:spcAft>
              <a:defRPr sz="3600" b="1">
                <a:solidFill>
                  <a:srgbClr val="800000"/>
                </a:solidFill>
                <a:latin typeface="Arial" charset="0"/>
              </a:defRPr>
            </a:lvl3pPr>
            <a:lvl4pPr algn="ctr" rtl="0" fontAlgn="base">
              <a:spcBef>
                <a:spcPct val="0"/>
              </a:spcBef>
              <a:spcAft>
                <a:spcPct val="0"/>
              </a:spcAft>
              <a:defRPr sz="3600" b="1">
                <a:solidFill>
                  <a:srgbClr val="800000"/>
                </a:solidFill>
                <a:latin typeface="Arial" charset="0"/>
              </a:defRPr>
            </a:lvl4pPr>
            <a:lvl5pPr algn="ctr" rtl="0" fontAlgn="base">
              <a:spcBef>
                <a:spcPct val="0"/>
              </a:spcBef>
              <a:spcAft>
                <a:spcPct val="0"/>
              </a:spcAft>
              <a:defRPr sz="3600" b="1">
                <a:solidFill>
                  <a:srgbClr val="800000"/>
                </a:solidFill>
                <a:latin typeface="Arial" charset="0"/>
              </a:defRPr>
            </a:lvl5pPr>
            <a:lvl6pPr marL="457200" algn="ctr" rtl="0" fontAlgn="base">
              <a:spcBef>
                <a:spcPct val="0"/>
              </a:spcBef>
              <a:spcAft>
                <a:spcPct val="0"/>
              </a:spcAft>
              <a:defRPr sz="3600" b="1">
                <a:solidFill>
                  <a:srgbClr val="800000"/>
                </a:solidFill>
                <a:latin typeface="Arial" charset="0"/>
              </a:defRPr>
            </a:lvl6pPr>
            <a:lvl7pPr marL="914400" algn="ctr" rtl="0" fontAlgn="base">
              <a:spcBef>
                <a:spcPct val="0"/>
              </a:spcBef>
              <a:spcAft>
                <a:spcPct val="0"/>
              </a:spcAft>
              <a:defRPr sz="3600" b="1">
                <a:solidFill>
                  <a:srgbClr val="800000"/>
                </a:solidFill>
                <a:latin typeface="Arial" charset="0"/>
              </a:defRPr>
            </a:lvl7pPr>
            <a:lvl8pPr marL="1371600" algn="ctr" rtl="0" fontAlgn="base">
              <a:spcBef>
                <a:spcPct val="0"/>
              </a:spcBef>
              <a:spcAft>
                <a:spcPct val="0"/>
              </a:spcAft>
              <a:defRPr sz="3600" b="1">
                <a:solidFill>
                  <a:srgbClr val="800000"/>
                </a:solidFill>
                <a:latin typeface="Arial" charset="0"/>
              </a:defRPr>
            </a:lvl8pPr>
            <a:lvl9pPr marL="1828800" algn="ctr" rtl="0" fontAlgn="base">
              <a:spcBef>
                <a:spcPct val="0"/>
              </a:spcBef>
              <a:spcAft>
                <a:spcPct val="0"/>
              </a:spcAft>
              <a:defRPr sz="3600" b="1">
                <a:solidFill>
                  <a:srgbClr val="800000"/>
                </a:solidFill>
                <a:latin typeface="Arial" charset="0"/>
              </a:defRPr>
            </a:lvl9pPr>
          </a:lstStyle>
          <a:p>
            <a:pPr>
              <a:defRPr/>
            </a:pPr>
            <a:r>
              <a:rPr kumimoji="0" lang="el-GR" sz="2400" i="0" u="none" strike="noStrike" kern="0" cap="none" spc="0" normalizeH="0" baseline="0" noProof="0" dirty="0">
                <a:ln>
                  <a:noFill/>
                </a:ln>
                <a:effectLst/>
                <a:uLnTx/>
                <a:uFillTx/>
                <a:latin typeface="Arial" panose="020B0604020202020204" pitchFamily="34" charset="0"/>
                <a:cs typeface="Arial" panose="020B0604020202020204" pitchFamily="34" charset="0"/>
              </a:rPr>
              <a:t>Σκίτσο </a:t>
            </a:r>
            <a:r>
              <a:rPr lang="en-US" kern="0" dirty="0">
                <a:latin typeface="Arial" panose="020B0604020202020204" pitchFamily="34" charset="0"/>
                <a:cs typeface="Arial" panose="020B0604020202020204" pitchFamily="34" charset="0"/>
              </a:rPr>
              <a:t>19</a:t>
            </a:r>
            <a:r>
              <a:rPr kumimoji="0" lang="el-GR" sz="2400" i="0" u="none" strike="noStrike" kern="0" cap="none" spc="0" normalizeH="0" baseline="0" noProof="0" dirty="0">
                <a:ln>
                  <a:noFill/>
                </a:ln>
                <a:effectLst/>
                <a:uLnTx/>
                <a:uFillTx/>
                <a:latin typeface="Arial" panose="020B0604020202020204" pitchFamily="34" charset="0"/>
                <a:cs typeface="Arial" panose="020B0604020202020204" pitchFamily="34" charset="0"/>
              </a:rPr>
              <a:t> –</a:t>
            </a:r>
            <a:r>
              <a:rPr kumimoji="0" lang="en-US" sz="2400" i="0" u="none" strike="noStrike" kern="0" cap="none" spc="0" normalizeH="0" baseline="0" noProof="0" dirty="0">
                <a:ln>
                  <a:noFill/>
                </a:ln>
                <a:effectLst/>
                <a:uLnTx/>
                <a:uFillTx/>
                <a:latin typeface="Arial" panose="020B0604020202020204" pitchFamily="34" charset="0"/>
                <a:cs typeface="Arial" panose="020B0604020202020204" pitchFamily="34" charset="0"/>
              </a:rPr>
              <a:t> Search Available Live Casino Games</a:t>
            </a:r>
          </a:p>
        </p:txBody>
      </p:sp>
      <p:pic>
        <p:nvPicPr>
          <p:cNvPr id="4" name="Εικόνα 3">
            <a:extLst>
              <a:ext uri="{FF2B5EF4-FFF2-40B4-BE49-F238E27FC236}">
                <a16:creationId xmlns:a16="http://schemas.microsoft.com/office/drawing/2014/main" id="{850ECADB-51BE-DCA3-BE9A-2F7F93B03AFA}"/>
              </a:ext>
            </a:extLst>
          </p:cNvPr>
          <p:cNvPicPr>
            <a:picLocks noChangeAspect="1"/>
          </p:cNvPicPr>
          <p:nvPr/>
        </p:nvPicPr>
        <p:blipFill>
          <a:blip r:embed="rId2"/>
          <a:stretch>
            <a:fillRect/>
          </a:stretch>
        </p:blipFill>
        <p:spPr>
          <a:xfrm>
            <a:off x="4018401" y="858994"/>
            <a:ext cx="4155198" cy="5922806"/>
          </a:xfrm>
          <a:prstGeom prst="rect">
            <a:avLst/>
          </a:prstGeom>
        </p:spPr>
      </p:pic>
    </p:spTree>
    <p:extLst>
      <p:ext uri="{BB962C8B-B14F-4D97-AF65-F5344CB8AC3E}">
        <p14:creationId xmlns:p14="http://schemas.microsoft.com/office/powerpoint/2010/main" val="260309546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C01F53E1-E6B8-45E2-A664-AB6547A4C268}"/>
              </a:ext>
            </a:extLst>
          </p:cNvPr>
          <p:cNvSpPr txBox="1">
            <a:spLocks/>
          </p:cNvSpPr>
          <p:nvPr/>
        </p:nvSpPr>
        <p:spPr bwMode="auto">
          <a:xfrm>
            <a:off x="135288" y="76200"/>
            <a:ext cx="12063536" cy="616496"/>
          </a:xfrm>
          <a:prstGeom prst="rect">
            <a:avLst/>
          </a:prstGeom>
          <a:noFill/>
          <a:ln w="9525">
            <a:noFill/>
            <a:miter lim="800000"/>
            <a:headEnd/>
            <a:tailEnd/>
          </a:ln>
          <a:effectLst/>
        </p:spPr>
        <p:txBody>
          <a:bodyPr vert="horz" wrap="square" lIns="92075" tIns="46038" rIns="92075" bIns="46038" numCol="1" anchor="ctr" anchorCtr="0" compatLnSpc="1">
            <a:prstTxWarp prst="textNoShape">
              <a:avLst/>
            </a:prstTxWarp>
          </a:bodyPr>
          <a:lstStyle>
            <a:lvl1pPr algn="ctr" rtl="0" fontAlgn="base">
              <a:spcBef>
                <a:spcPct val="0"/>
              </a:spcBef>
              <a:spcAft>
                <a:spcPct val="0"/>
              </a:spcAft>
              <a:defRPr sz="2400" b="1">
                <a:solidFill>
                  <a:srgbClr val="800000"/>
                </a:solidFill>
                <a:latin typeface="+mj-lt"/>
                <a:ea typeface="+mj-ea"/>
                <a:cs typeface="+mj-cs"/>
              </a:defRPr>
            </a:lvl1pPr>
            <a:lvl2pPr algn="ctr" rtl="0" fontAlgn="base">
              <a:spcBef>
                <a:spcPct val="0"/>
              </a:spcBef>
              <a:spcAft>
                <a:spcPct val="0"/>
              </a:spcAft>
              <a:defRPr sz="3600" b="1">
                <a:solidFill>
                  <a:srgbClr val="800000"/>
                </a:solidFill>
                <a:latin typeface="Arial" charset="0"/>
              </a:defRPr>
            </a:lvl2pPr>
            <a:lvl3pPr algn="ctr" rtl="0" fontAlgn="base">
              <a:spcBef>
                <a:spcPct val="0"/>
              </a:spcBef>
              <a:spcAft>
                <a:spcPct val="0"/>
              </a:spcAft>
              <a:defRPr sz="3600" b="1">
                <a:solidFill>
                  <a:srgbClr val="800000"/>
                </a:solidFill>
                <a:latin typeface="Arial" charset="0"/>
              </a:defRPr>
            </a:lvl3pPr>
            <a:lvl4pPr algn="ctr" rtl="0" fontAlgn="base">
              <a:spcBef>
                <a:spcPct val="0"/>
              </a:spcBef>
              <a:spcAft>
                <a:spcPct val="0"/>
              </a:spcAft>
              <a:defRPr sz="3600" b="1">
                <a:solidFill>
                  <a:srgbClr val="800000"/>
                </a:solidFill>
                <a:latin typeface="Arial" charset="0"/>
              </a:defRPr>
            </a:lvl4pPr>
            <a:lvl5pPr algn="ctr" rtl="0" fontAlgn="base">
              <a:spcBef>
                <a:spcPct val="0"/>
              </a:spcBef>
              <a:spcAft>
                <a:spcPct val="0"/>
              </a:spcAft>
              <a:defRPr sz="3600" b="1">
                <a:solidFill>
                  <a:srgbClr val="800000"/>
                </a:solidFill>
                <a:latin typeface="Arial" charset="0"/>
              </a:defRPr>
            </a:lvl5pPr>
            <a:lvl6pPr marL="457200" algn="ctr" rtl="0" fontAlgn="base">
              <a:spcBef>
                <a:spcPct val="0"/>
              </a:spcBef>
              <a:spcAft>
                <a:spcPct val="0"/>
              </a:spcAft>
              <a:defRPr sz="3600" b="1">
                <a:solidFill>
                  <a:srgbClr val="800000"/>
                </a:solidFill>
                <a:latin typeface="Arial" charset="0"/>
              </a:defRPr>
            </a:lvl6pPr>
            <a:lvl7pPr marL="914400" algn="ctr" rtl="0" fontAlgn="base">
              <a:spcBef>
                <a:spcPct val="0"/>
              </a:spcBef>
              <a:spcAft>
                <a:spcPct val="0"/>
              </a:spcAft>
              <a:defRPr sz="3600" b="1">
                <a:solidFill>
                  <a:srgbClr val="800000"/>
                </a:solidFill>
                <a:latin typeface="Arial" charset="0"/>
              </a:defRPr>
            </a:lvl7pPr>
            <a:lvl8pPr marL="1371600" algn="ctr" rtl="0" fontAlgn="base">
              <a:spcBef>
                <a:spcPct val="0"/>
              </a:spcBef>
              <a:spcAft>
                <a:spcPct val="0"/>
              </a:spcAft>
              <a:defRPr sz="3600" b="1">
                <a:solidFill>
                  <a:srgbClr val="800000"/>
                </a:solidFill>
                <a:latin typeface="Arial" charset="0"/>
              </a:defRPr>
            </a:lvl8pPr>
            <a:lvl9pPr marL="1828800" algn="ctr" rtl="0" fontAlgn="base">
              <a:spcBef>
                <a:spcPct val="0"/>
              </a:spcBef>
              <a:spcAft>
                <a:spcPct val="0"/>
              </a:spcAft>
              <a:defRPr sz="3600" b="1">
                <a:solidFill>
                  <a:srgbClr val="800000"/>
                </a:solidFill>
                <a:latin typeface="Arial" charset="0"/>
              </a:defRPr>
            </a:lvl9pPr>
          </a:lstStyle>
          <a:p>
            <a:pPr>
              <a:defRPr/>
            </a:pPr>
            <a:r>
              <a:rPr kumimoji="0" lang="el-GR" sz="2400" i="0" u="none" strike="noStrike" kern="0" cap="none" spc="0" normalizeH="0" baseline="0" noProof="0" dirty="0">
                <a:ln>
                  <a:noFill/>
                </a:ln>
                <a:effectLst/>
                <a:uLnTx/>
                <a:uFillTx/>
                <a:latin typeface="Arial" panose="020B0604020202020204" pitchFamily="34" charset="0"/>
                <a:cs typeface="Arial" panose="020B0604020202020204" pitchFamily="34" charset="0"/>
              </a:rPr>
              <a:t>Σκίτσο </a:t>
            </a:r>
            <a:r>
              <a:rPr kumimoji="0" lang="en-US" sz="2400" i="0" u="none" strike="noStrike" kern="0" cap="none" spc="0" normalizeH="0" baseline="0" noProof="0" dirty="0">
                <a:ln>
                  <a:noFill/>
                </a:ln>
                <a:effectLst/>
                <a:uLnTx/>
                <a:uFillTx/>
                <a:latin typeface="Arial" panose="020B0604020202020204" pitchFamily="34" charset="0"/>
                <a:cs typeface="Arial" panose="020B0604020202020204" pitchFamily="34" charset="0"/>
              </a:rPr>
              <a:t>20</a:t>
            </a:r>
            <a:r>
              <a:rPr kumimoji="0" lang="el-GR" sz="2400" i="0" u="none" strike="noStrike" kern="0" cap="none" spc="0" normalizeH="0" baseline="0" noProof="0" dirty="0">
                <a:ln>
                  <a:noFill/>
                </a:ln>
                <a:effectLst/>
                <a:uLnTx/>
                <a:uFillTx/>
                <a:latin typeface="Arial" panose="020B0604020202020204" pitchFamily="34" charset="0"/>
                <a:cs typeface="Arial" panose="020B0604020202020204" pitchFamily="34" charset="0"/>
              </a:rPr>
              <a:t> –</a:t>
            </a:r>
            <a:r>
              <a:rPr kumimoji="0" lang="en-US" sz="2400" i="0" u="none" strike="noStrike" kern="0" cap="none" spc="0" normalizeH="0" baseline="0" noProof="0" dirty="0">
                <a:ln>
                  <a:noFill/>
                </a:ln>
                <a:effectLst/>
                <a:uLnTx/>
                <a:uFillTx/>
                <a:latin typeface="Arial" panose="020B0604020202020204" pitchFamily="34" charset="0"/>
                <a:cs typeface="Arial" panose="020B0604020202020204" pitchFamily="34" charset="0"/>
              </a:rPr>
              <a:t> Search Available Casino Slot Games</a:t>
            </a:r>
          </a:p>
        </p:txBody>
      </p:sp>
      <p:pic>
        <p:nvPicPr>
          <p:cNvPr id="4" name="Εικόνα 3">
            <a:extLst>
              <a:ext uri="{FF2B5EF4-FFF2-40B4-BE49-F238E27FC236}">
                <a16:creationId xmlns:a16="http://schemas.microsoft.com/office/drawing/2014/main" id="{41924450-6468-2946-75B6-84DF6C8629A7}"/>
              </a:ext>
            </a:extLst>
          </p:cNvPr>
          <p:cNvPicPr>
            <a:picLocks noChangeAspect="1"/>
          </p:cNvPicPr>
          <p:nvPr/>
        </p:nvPicPr>
        <p:blipFill>
          <a:blip r:embed="rId2"/>
          <a:stretch>
            <a:fillRect/>
          </a:stretch>
        </p:blipFill>
        <p:spPr>
          <a:xfrm>
            <a:off x="3929386" y="743712"/>
            <a:ext cx="4333228" cy="6114288"/>
          </a:xfrm>
          <a:prstGeom prst="rect">
            <a:avLst/>
          </a:prstGeom>
        </p:spPr>
      </p:pic>
    </p:spTree>
    <p:extLst>
      <p:ext uri="{BB962C8B-B14F-4D97-AF65-F5344CB8AC3E}">
        <p14:creationId xmlns:p14="http://schemas.microsoft.com/office/powerpoint/2010/main" val="44849667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5638012-F983-46A1-8AFE-319FC537C8B8}"/>
              </a:ext>
            </a:extLst>
          </p:cNvPr>
          <p:cNvSpPr/>
          <p:nvPr/>
        </p:nvSpPr>
        <p:spPr>
          <a:xfrm>
            <a:off x="0" y="3133545"/>
            <a:ext cx="12192000" cy="590909"/>
          </a:xfrm>
          <a:prstGeom prst="rect">
            <a:avLst/>
          </a:prstGeom>
          <a:solidFill>
            <a:srgbClr val="8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b="1" dirty="0">
                <a:solidFill>
                  <a:schemeClr val="bg1"/>
                </a:solidFill>
              </a:rPr>
              <a:t>Χρωματική Παλέτα</a:t>
            </a:r>
            <a:endParaRPr lang="en-US" b="1" dirty="0">
              <a:solidFill>
                <a:schemeClr val="bg1"/>
              </a:solidFill>
            </a:endParaRPr>
          </a:p>
        </p:txBody>
      </p:sp>
    </p:spTree>
    <p:extLst>
      <p:ext uri="{BB962C8B-B14F-4D97-AF65-F5344CB8AC3E}">
        <p14:creationId xmlns:p14="http://schemas.microsoft.com/office/powerpoint/2010/main" val="30728468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C01F53E1-E6B8-45E2-A664-AB6547A4C268}"/>
              </a:ext>
            </a:extLst>
          </p:cNvPr>
          <p:cNvSpPr txBox="1">
            <a:spLocks/>
          </p:cNvSpPr>
          <p:nvPr/>
        </p:nvSpPr>
        <p:spPr bwMode="auto">
          <a:xfrm>
            <a:off x="128464" y="76200"/>
            <a:ext cx="12063536" cy="616496"/>
          </a:xfrm>
          <a:prstGeom prst="rect">
            <a:avLst/>
          </a:prstGeom>
          <a:noFill/>
          <a:ln w="9525">
            <a:noFill/>
            <a:miter lim="800000"/>
            <a:headEnd/>
            <a:tailEnd/>
          </a:ln>
          <a:effectLst/>
        </p:spPr>
        <p:txBody>
          <a:bodyPr vert="horz" wrap="square" lIns="92075" tIns="46038" rIns="92075" bIns="46038" numCol="1" anchor="ctr" anchorCtr="0" compatLnSpc="1">
            <a:prstTxWarp prst="textNoShape">
              <a:avLst/>
            </a:prstTxWarp>
          </a:bodyPr>
          <a:lstStyle>
            <a:lvl1pPr algn="ctr" rtl="0" fontAlgn="base">
              <a:spcBef>
                <a:spcPct val="0"/>
              </a:spcBef>
              <a:spcAft>
                <a:spcPct val="0"/>
              </a:spcAft>
              <a:defRPr sz="2400" b="1">
                <a:solidFill>
                  <a:srgbClr val="800000"/>
                </a:solidFill>
                <a:latin typeface="+mj-lt"/>
                <a:ea typeface="+mj-ea"/>
                <a:cs typeface="+mj-cs"/>
              </a:defRPr>
            </a:lvl1pPr>
            <a:lvl2pPr algn="ctr" rtl="0" fontAlgn="base">
              <a:spcBef>
                <a:spcPct val="0"/>
              </a:spcBef>
              <a:spcAft>
                <a:spcPct val="0"/>
              </a:spcAft>
              <a:defRPr sz="3600" b="1">
                <a:solidFill>
                  <a:srgbClr val="800000"/>
                </a:solidFill>
                <a:latin typeface="Arial" charset="0"/>
              </a:defRPr>
            </a:lvl2pPr>
            <a:lvl3pPr algn="ctr" rtl="0" fontAlgn="base">
              <a:spcBef>
                <a:spcPct val="0"/>
              </a:spcBef>
              <a:spcAft>
                <a:spcPct val="0"/>
              </a:spcAft>
              <a:defRPr sz="3600" b="1">
                <a:solidFill>
                  <a:srgbClr val="800000"/>
                </a:solidFill>
                <a:latin typeface="Arial" charset="0"/>
              </a:defRPr>
            </a:lvl3pPr>
            <a:lvl4pPr algn="ctr" rtl="0" fontAlgn="base">
              <a:spcBef>
                <a:spcPct val="0"/>
              </a:spcBef>
              <a:spcAft>
                <a:spcPct val="0"/>
              </a:spcAft>
              <a:defRPr sz="3600" b="1">
                <a:solidFill>
                  <a:srgbClr val="800000"/>
                </a:solidFill>
                <a:latin typeface="Arial" charset="0"/>
              </a:defRPr>
            </a:lvl4pPr>
            <a:lvl5pPr algn="ctr" rtl="0" fontAlgn="base">
              <a:spcBef>
                <a:spcPct val="0"/>
              </a:spcBef>
              <a:spcAft>
                <a:spcPct val="0"/>
              </a:spcAft>
              <a:defRPr sz="3600" b="1">
                <a:solidFill>
                  <a:srgbClr val="800000"/>
                </a:solidFill>
                <a:latin typeface="Arial" charset="0"/>
              </a:defRPr>
            </a:lvl5pPr>
            <a:lvl6pPr marL="457200" algn="ctr" rtl="0" fontAlgn="base">
              <a:spcBef>
                <a:spcPct val="0"/>
              </a:spcBef>
              <a:spcAft>
                <a:spcPct val="0"/>
              </a:spcAft>
              <a:defRPr sz="3600" b="1">
                <a:solidFill>
                  <a:srgbClr val="800000"/>
                </a:solidFill>
                <a:latin typeface="Arial" charset="0"/>
              </a:defRPr>
            </a:lvl6pPr>
            <a:lvl7pPr marL="914400" algn="ctr" rtl="0" fontAlgn="base">
              <a:spcBef>
                <a:spcPct val="0"/>
              </a:spcBef>
              <a:spcAft>
                <a:spcPct val="0"/>
              </a:spcAft>
              <a:defRPr sz="3600" b="1">
                <a:solidFill>
                  <a:srgbClr val="800000"/>
                </a:solidFill>
                <a:latin typeface="Arial" charset="0"/>
              </a:defRPr>
            </a:lvl7pPr>
            <a:lvl8pPr marL="1371600" algn="ctr" rtl="0" fontAlgn="base">
              <a:spcBef>
                <a:spcPct val="0"/>
              </a:spcBef>
              <a:spcAft>
                <a:spcPct val="0"/>
              </a:spcAft>
              <a:defRPr sz="3600" b="1">
                <a:solidFill>
                  <a:srgbClr val="800000"/>
                </a:solidFill>
                <a:latin typeface="Arial" charset="0"/>
              </a:defRPr>
            </a:lvl8pPr>
            <a:lvl9pPr marL="1828800" algn="ctr" rtl="0" fontAlgn="base">
              <a:spcBef>
                <a:spcPct val="0"/>
              </a:spcBef>
              <a:spcAft>
                <a:spcPct val="0"/>
              </a:spcAft>
              <a:defRPr sz="3600" b="1">
                <a:solidFill>
                  <a:srgbClr val="800000"/>
                </a:solidFill>
                <a:latin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l-GR" kern="0" dirty="0">
                <a:latin typeface="Arial" panose="020B0604020202020204" pitchFamily="34" charset="0"/>
                <a:cs typeface="Arial" panose="020B0604020202020204" pitchFamily="34" charset="0"/>
              </a:rPr>
              <a:t>Ονομασία 2</a:t>
            </a:r>
            <a:r>
              <a:rPr lang="el-GR" kern="0" baseline="30000" dirty="0">
                <a:latin typeface="Arial" panose="020B0604020202020204" pitchFamily="34" charset="0"/>
                <a:cs typeface="Arial" panose="020B0604020202020204" pitchFamily="34" charset="0"/>
              </a:rPr>
              <a:t>ης</a:t>
            </a:r>
            <a:r>
              <a:rPr lang="el-GR" kern="0" dirty="0">
                <a:latin typeface="Arial" panose="020B0604020202020204" pitchFamily="34" charset="0"/>
                <a:cs typeface="Arial" panose="020B0604020202020204" pitchFamily="34" charset="0"/>
              </a:rPr>
              <a:t> Παρόμοιας Εφαρμογής</a:t>
            </a:r>
            <a:endParaRPr kumimoji="0" lang="en-US" sz="2400" i="0" u="none" strike="noStrike" kern="0" cap="none" spc="0" normalizeH="0" baseline="0" noProof="0" dirty="0">
              <a:ln>
                <a:noFill/>
              </a:ln>
              <a:solidFill>
                <a:srgbClr val="800000"/>
              </a:solidFill>
              <a:effectLst/>
              <a:uLnTx/>
              <a:uFillTx/>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FC491AFE-559A-4183-B22E-E0EB41D9AF3A}"/>
              </a:ext>
            </a:extLst>
          </p:cNvPr>
          <p:cNvSpPr txBox="1"/>
          <p:nvPr/>
        </p:nvSpPr>
        <p:spPr>
          <a:xfrm>
            <a:off x="1219200" y="1251284"/>
            <a:ext cx="10619874" cy="3416320"/>
          </a:xfrm>
          <a:prstGeom prst="rect">
            <a:avLst/>
          </a:prstGeom>
          <a:noFill/>
        </p:spPr>
        <p:txBody>
          <a:bodyPr wrap="square">
            <a:spAutoFit/>
          </a:bodyPr>
          <a:lstStyle/>
          <a:p>
            <a:pPr marL="342900" indent="-342900" algn="just">
              <a:buFont typeface="Wingdings" panose="05000000000000000000" pitchFamily="2" charset="2"/>
              <a:buChar char="q"/>
            </a:pPr>
            <a:r>
              <a:rPr lang="en-US" b="1" dirty="0"/>
              <a:t>Betsson</a:t>
            </a:r>
            <a:endParaRPr lang="el-GR" b="1" dirty="0"/>
          </a:p>
          <a:p>
            <a:endParaRPr lang="en-US" b="1" dirty="0"/>
          </a:p>
          <a:p>
            <a:pPr marL="800100" lvl="1" indent="-342900" algn="just">
              <a:buFont typeface="Arial" panose="020B0604020202020204" pitchFamily="34" charset="0"/>
              <a:buChar char="•"/>
            </a:pPr>
            <a:r>
              <a:rPr lang="el-GR" b="1" dirty="0"/>
              <a:t>Πλεονεκτήματα:</a:t>
            </a:r>
          </a:p>
          <a:p>
            <a:pPr marL="1257300" lvl="2" indent="-342900" algn="just">
              <a:buFont typeface="Wingdings" panose="05000000000000000000" pitchFamily="2" charset="2"/>
              <a:buChar char="ü"/>
            </a:pPr>
            <a:r>
              <a:rPr lang="el-GR" dirty="0"/>
              <a:t>Τεράστιο </a:t>
            </a:r>
            <a:r>
              <a:rPr lang="en-US" dirty="0"/>
              <a:t>brand name.</a:t>
            </a:r>
            <a:endParaRPr lang="el-GR" dirty="0"/>
          </a:p>
          <a:p>
            <a:pPr marL="1257300" lvl="2" indent="-342900" algn="just">
              <a:buFont typeface="Wingdings" panose="05000000000000000000" pitchFamily="2" charset="2"/>
              <a:buChar char="ü"/>
            </a:pPr>
            <a:r>
              <a:rPr lang="el-GR" b="0" i="0" dirty="0">
                <a:effectLst/>
                <a:latin typeface="Roboto" panose="02000000000000000000" pitchFamily="2" charset="0"/>
              </a:rPr>
              <a:t>Εύκολη πλοήγηση από κινητό</a:t>
            </a:r>
            <a:r>
              <a:rPr lang="en-US" b="0" i="0" dirty="0">
                <a:effectLst/>
                <a:latin typeface="Roboto" panose="02000000000000000000" pitchFamily="2" charset="0"/>
              </a:rPr>
              <a:t>.</a:t>
            </a:r>
            <a:endParaRPr lang="el-GR" i="0" dirty="0">
              <a:effectLst/>
            </a:endParaRPr>
          </a:p>
          <a:p>
            <a:pPr marL="1257300" lvl="2" indent="-342900" algn="just">
              <a:buFont typeface="Wingdings" panose="05000000000000000000" pitchFamily="2" charset="2"/>
              <a:buChar char="ü"/>
            </a:pPr>
            <a:r>
              <a:rPr lang="el-GR" b="0" i="0" dirty="0">
                <a:effectLst/>
                <a:latin typeface="Roboto" panose="02000000000000000000" pitchFamily="2" charset="0"/>
              </a:rPr>
              <a:t>Cash Out σε όλα τα αθλήματα</a:t>
            </a:r>
            <a:r>
              <a:rPr lang="en-US" b="0" i="0" dirty="0">
                <a:effectLst/>
                <a:latin typeface="Roboto" panose="02000000000000000000" pitchFamily="2" charset="0"/>
              </a:rPr>
              <a:t>.</a:t>
            </a:r>
            <a:endParaRPr lang="en-US" i="0" dirty="0">
              <a:effectLst/>
            </a:endParaRPr>
          </a:p>
          <a:p>
            <a:pPr marL="1257300" lvl="2" indent="-342900" algn="just">
              <a:buFont typeface="Wingdings" panose="05000000000000000000" pitchFamily="2" charset="2"/>
              <a:buChar char="ü"/>
            </a:pPr>
            <a:r>
              <a:rPr lang="el-GR" b="0" i="0" dirty="0">
                <a:effectLst/>
                <a:latin typeface="Roboto" panose="02000000000000000000" pitchFamily="2" charset="0"/>
              </a:rPr>
              <a:t>Ανταγωνιστικές αποδόσεις</a:t>
            </a:r>
            <a:r>
              <a:rPr lang="en-US" b="0" i="0" dirty="0">
                <a:effectLst/>
                <a:latin typeface="Roboto" panose="02000000000000000000" pitchFamily="2" charset="0"/>
              </a:rPr>
              <a:t>.</a:t>
            </a:r>
          </a:p>
          <a:p>
            <a:pPr marL="1257300" lvl="2" indent="-342900" algn="just">
              <a:buFont typeface="Wingdings" panose="05000000000000000000" pitchFamily="2" charset="2"/>
              <a:buChar char="ü"/>
            </a:pPr>
            <a:r>
              <a:rPr lang="el-GR" b="0" i="0" dirty="0">
                <a:effectLst/>
                <a:latin typeface="Roboto" panose="02000000000000000000" pitchFamily="2" charset="0"/>
              </a:rPr>
              <a:t>Δωρεάν &amp; άμεσες συναλλαγές</a:t>
            </a:r>
            <a:r>
              <a:rPr lang="en-US" b="0" i="0" dirty="0">
                <a:effectLst/>
                <a:latin typeface="Roboto" panose="02000000000000000000" pitchFamily="2" charset="0"/>
              </a:rPr>
              <a:t>.</a:t>
            </a:r>
          </a:p>
          <a:p>
            <a:pPr marL="1257300" lvl="2" indent="-342900" algn="just">
              <a:buFont typeface="Wingdings" panose="05000000000000000000" pitchFamily="2" charset="2"/>
              <a:buChar char="ü"/>
            </a:pPr>
            <a:r>
              <a:rPr lang="el-GR" b="0" i="0" dirty="0">
                <a:effectLst/>
                <a:latin typeface="Roboto" panose="02000000000000000000" pitchFamily="2" charset="0"/>
              </a:rPr>
              <a:t>Πολύ γρήγορες διευθετήσεις δελτίων</a:t>
            </a:r>
            <a:r>
              <a:rPr lang="en-US" b="0" i="0" dirty="0">
                <a:effectLst/>
                <a:latin typeface="Roboto" panose="02000000000000000000" pitchFamily="2" charset="0"/>
              </a:rPr>
              <a:t>.</a:t>
            </a:r>
          </a:p>
          <a:p>
            <a:pPr marL="800100" lvl="1" indent="-342900" algn="just">
              <a:buFont typeface="Arial" panose="020B0604020202020204" pitchFamily="34" charset="0"/>
              <a:buChar char="•"/>
            </a:pPr>
            <a:r>
              <a:rPr lang="el-GR" b="1" dirty="0"/>
              <a:t>Μειονεκτήματα </a:t>
            </a:r>
          </a:p>
          <a:p>
            <a:pPr marL="1257300" lvl="2" indent="-342900" algn="just">
              <a:buFont typeface="Wingdings" panose="05000000000000000000" pitchFamily="2" charset="2"/>
              <a:buChar char="ü"/>
            </a:pPr>
            <a:r>
              <a:rPr lang="el-GR" b="0" i="0" dirty="0">
                <a:effectLst/>
                <a:latin typeface="Roboto" panose="02000000000000000000" pitchFamily="2" charset="0"/>
              </a:rPr>
              <a:t>Τμήμα εξυπηρέτησης που δεν λειτουργεί 24/7</a:t>
            </a:r>
            <a:r>
              <a:rPr lang="en-US" b="0" i="0" dirty="0">
                <a:effectLst/>
                <a:latin typeface="Roboto" panose="02000000000000000000" pitchFamily="2" charset="0"/>
              </a:rPr>
              <a:t>.</a:t>
            </a:r>
          </a:p>
          <a:p>
            <a:pPr marL="1257300" lvl="2" indent="-342900" algn="just">
              <a:buFont typeface="Wingdings" panose="05000000000000000000" pitchFamily="2" charset="2"/>
              <a:buChar char="ü"/>
            </a:pPr>
            <a:r>
              <a:rPr lang="el-GR" b="0" i="0" dirty="0">
                <a:effectLst/>
                <a:latin typeface="Roboto" panose="02000000000000000000" pitchFamily="2" charset="0"/>
              </a:rPr>
              <a:t>«Φτωχό» πρόγραμμα </a:t>
            </a:r>
            <a:r>
              <a:rPr lang="en-US" b="0" i="0" dirty="0">
                <a:effectLst/>
                <a:latin typeface="Roboto" panose="02000000000000000000" pitchFamily="2" charset="0"/>
              </a:rPr>
              <a:t>live streaming.</a:t>
            </a:r>
            <a:endParaRPr lang="el-GR" b="1" i="0" dirty="0">
              <a:effectLst/>
            </a:endParaRPr>
          </a:p>
        </p:txBody>
      </p:sp>
    </p:spTree>
    <p:extLst>
      <p:ext uri="{BB962C8B-B14F-4D97-AF65-F5344CB8AC3E}">
        <p14:creationId xmlns:p14="http://schemas.microsoft.com/office/powerpoint/2010/main" val="235597645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C01F53E1-E6B8-45E2-A664-AB6547A4C268}"/>
              </a:ext>
            </a:extLst>
          </p:cNvPr>
          <p:cNvSpPr txBox="1">
            <a:spLocks/>
          </p:cNvSpPr>
          <p:nvPr/>
        </p:nvSpPr>
        <p:spPr bwMode="auto">
          <a:xfrm>
            <a:off x="128464" y="76200"/>
            <a:ext cx="12063536" cy="616496"/>
          </a:xfrm>
          <a:prstGeom prst="rect">
            <a:avLst/>
          </a:prstGeom>
          <a:noFill/>
          <a:ln w="9525">
            <a:noFill/>
            <a:miter lim="800000"/>
            <a:headEnd/>
            <a:tailEnd/>
          </a:ln>
          <a:effectLst/>
        </p:spPr>
        <p:txBody>
          <a:bodyPr vert="horz" wrap="square" lIns="92075" tIns="46038" rIns="92075" bIns="46038" numCol="1" anchor="ctr" anchorCtr="0" compatLnSpc="1">
            <a:prstTxWarp prst="textNoShape">
              <a:avLst/>
            </a:prstTxWarp>
          </a:bodyPr>
          <a:lstStyle>
            <a:lvl1pPr algn="ctr" rtl="0" fontAlgn="base">
              <a:spcBef>
                <a:spcPct val="0"/>
              </a:spcBef>
              <a:spcAft>
                <a:spcPct val="0"/>
              </a:spcAft>
              <a:defRPr sz="2400" b="1">
                <a:solidFill>
                  <a:srgbClr val="800000"/>
                </a:solidFill>
                <a:latin typeface="+mj-lt"/>
                <a:ea typeface="+mj-ea"/>
                <a:cs typeface="+mj-cs"/>
              </a:defRPr>
            </a:lvl1pPr>
            <a:lvl2pPr algn="ctr" rtl="0" fontAlgn="base">
              <a:spcBef>
                <a:spcPct val="0"/>
              </a:spcBef>
              <a:spcAft>
                <a:spcPct val="0"/>
              </a:spcAft>
              <a:defRPr sz="3600" b="1">
                <a:solidFill>
                  <a:srgbClr val="800000"/>
                </a:solidFill>
                <a:latin typeface="Arial" charset="0"/>
              </a:defRPr>
            </a:lvl2pPr>
            <a:lvl3pPr algn="ctr" rtl="0" fontAlgn="base">
              <a:spcBef>
                <a:spcPct val="0"/>
              </a:spcBef>
              <a:spcAft>
                <a:spcPct val="0"/>
              </a:spcAft>
              <a:defRPr sz="3600" b="1">
                <a:solidFill>
                  <a:srgbClr val="800000"/>
                </a:solidFill>
                <a:latin typeface="Arial" charset="0"/>
              </a:defRPr>
            </a:lvl3pPr>
            <a:lvl4pPr algn="ctr" rtl="0" fontAlgn="base">
              <a:spcBef>
                <a:spcPct val="0"/>
              </a:spcBef>
              <a:spcAft>
                <a:spcPct val="0"/>
              </a:spcAft>
              <a:defRPr sz="3600" b="1">
                <a:solidFill>
                  <a:srgbClr val="800000"/>
                </a:solidFill>
                <a:latin typeface="Arial" charset="0"/>
              </a:defRPr>
            </a:lvl4pPr>
            <a:lvl5pPr algn="ctr" rtl="0" fontAlgn="base">
              <a:spcBef>
                <a:spcPct val="0"/>
              </a:spcBef>
              <a:spcAft>
                <a:spcPct val="0"/>
              </a:spcAft>
              <a:defRPr sz="3600" b="1">
                <a:solidFill>
                  <a:srgbClr val="800000"/>
                </a:solidFill>
                <a:latin typeface="Arial" charset="0"/>
              </a:defRPr>
            </a:lvl5pPr>
            <a:lvl6pPr marL="457200" algn="ctr" rtl="0" fontAlgn="base">
              <a:spcBef>
                <a:spcPct val="0"/>
              </a:spcBef>
              <a:spcAft>
                <a:spcPct val="0"/>
              </a:spcAft>
              <a:defRPr sz="3600" b="1">
                <a:solidFill>
                  <a:srgbClr val="800000"/>
                </a:solidFill>
                <a:latin typeface="Arial" charset="0"/>
              </a:defRPr>
            </a:lvl6pPr>
            <a:lvl7pPr marL="914400" algn="ctr" rtl="0" fontAlgn="base">
              <a:spcBef>
                <a:spcPct val="0"/>
              </a:spcBef>
              <a:spcAft>
                <a:spcPct val="0"/>
              </a:spcAft>
              <a:defRPr sz="3600" b="1">
                <a:solidFill>
                  <a:srgbClr val="800000"/>
                </a:solidFill>
                <a:latin typeface="Arial" charset="0"/>
              </a:defRPr>
            </a:lvl7pPr>
            <a:lvl8pPr marL="1371600" algn="ctr" rtl="0" fontAlgn="base">
              <a:spcBef>
                <a:spcPct val="0"/>
              </a:spcBef>
              <a:spcAft>
                <a:spcPct val="0"/>
              </a:spcAft>
              <a:defRPr sz="3600" b="1">
                <a:solidFill>
                  <a:srgbClr val="800000"/>
                </a:solidFill>
                <a:latin typeface="Arial" charset="0"/>
              </a:defRPr>
            </a:lvl8pPr>
            <a:lvl9pPr marL="1828800" algn="ctr" rtl="0" fontAlgn="base">
              <a:spcBef>
                <a:spcPct val="0"/>
              </a:spcBef>
              <a:spcAft>
                <a:spcPct val="0"/>
              </a:spcAft>
              <a:defRPr sz="3600" b="1">
                <a:solidFill>
                  <a:srgbClr val="800000"/>
                </a:solidFill>
                <a:latin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l-GR" sz="3200" i="0" u="none" strike="noStrike" kern="0" cap="none" spc="0" normalizeH="0" baseline="0" noProof="0">
                <a:ln>
                  <a:noFill/>
                </a:ln>
                <a:effectLst/>
                <a:uLnTx/>
                <a:uFillTx/>
                <a:latin typeface="Arial" panose="020B0604020202020204" pitchFamily="34" charset="0"/>
                <a:cs typeface="Arial" panose="020B0604020202020204" pitchFamily="34" charset="0"/>
              </a:rPr>
              <a:t>Χρωματική Παλέτα</a:t>
            </a:r>
            <a:endParaRPr kumimoji="0" lang="en-US" sz="3200" i="0" u="none" strike="noStrike" kern="0" cap="none" spc="0" normalizeH="0" baseline="0" noProof="0" dirty="0">
              <a:ln>
                <a:noFill/>
              </a:ln>
              <a:effectLst/>
              <a:uLnTx/>
              <a:uFillTx/>
              <a:latin typeface="Arial" panose="020B0604020202020204" pitchFamily="34" charset="0"/>
              <a:cs typeface="Arial" panose="020B0604020202020204" pitchFamily="34" charset="0"/>
            </a:endParaRPr>
          </a:p>
        </p:txBody>
      </p:sp>
      <p:sp>
        <p:nvSpPr>
          <p:cNvPr id="2" name="TextBox 1">
            <a:extLst>
              <a:ext uri="{FF2B5EF4-FFF2-40B4-BE49-F238E27FC236}">
                <a16:creationId xmlns:a16="http://schemas.microsoft.com/office/drawing/2014/main" id="{1EA8D763-6A81-4F1A-81FE-F66058C96B7A}"/>
              </a:ext>
            </a:extLst>
          </p:cNvPr>
          <p:cNvSpPr txBox="1"/>
          <p:nvPr/>
        </p:nvSpPr>
        <p:spPr>
          <a:xfrm>
            <a:off x="734217" y="692696"/>
            <a:ext cx="10852030" cy="923330"/>
          </a:xfrm>
          <a:prstGeom prst="rect">
            <a:avLst/>
          </a:prstGeom>
          <a:noFill/>
        </p:spPr>
        <p:txBody>
          <a:bodyPr wrap="square" rtlCol="0">
            <a:spAutoFit/>
          </a:bodyPr>
          <a:lstStyle/>
          <a:p>
            <a:r>
              <a:rPr lang="el-GR" dirty="0"/>
              <a:t>Αυτή είναι η χρωματική παλέτα που δημιουργήσαμε στο </a:t>
            </a:r>
            <a:r>
              <a:rPr lang="en-US" dirty="0"/>
              <a:t>coolors.co </a:t>
            </a:r>
            <a:r>
              <a:rPr lang="el-GR" dirty="0"/>
              <a:t>και χρησιμοποιήσαμε σε όλες τις οθόνες της εφαρμογής μας.</a:t>
            </a:r>
          </a:p>
          <a:p>
            <a:pPr marL="285750" indent="-285750">
              <a:buFont typeface="Arial" panose="020B0604020202020204" pitchFamily="34" charset="0"/>
              <a:buChar char="•"/>
            </a:pPr>
            <a:endParaRPr lang="el-GR" dirty="0"/>
          </a:p>
        </p:txBody>
      </p:sp>
      <p:pic>
        <p:nvPicPr>
          <p:cNvPr id="9" name="Εικόνα 8">
            <a:extLst>
              <a:ext uri="{FF2B5EF4-FFF2-40B4-BE49-F238E27FC236}">
                <a16:creationId xmlns:a16="http://schemas.microsoft.com/office/drawing/2014/main" id="{653840FD-1777-B4AB-6B25-E26F2F3A0598}"/>
              </a:ext>
            </a:extLst>
          </p:cNvPr>
          <p:cNvPicPr>
            <a:picLocks noChangeAspect="1"/>
          </p:cNvPicPr>
          <p:nvPr/>
        </p:nvPicPr>
        <p:blipFill>
          <a:blip r:embed="rId2"/>
          <a:stretch>
            <a:fillRect/>
          </a:stretch>
        </p:blipFill>
        <p:spPr>
          <a:xfrm>
            <a:off x="-6096" y="1500019"/>
            <a:ext cx="12210288" cy="5357981"/>
          </a:xfrm>
          <a:prstGeom prst="rect">
            <a:avLst/>
          </a:prstGeom>
        </p:spPr>
      </p:pic>
    </p:spTree>
    <p:extLst>
      <p:ext uri="{BB962C8B-B14F-4D97-AF65-F5344CB8AC3E}">
        <p14:creationId xmlns:p14="http://schemas.microsoft.com/office/powerpoint/2010/main" val="372740375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C01F53E1-E6B8-45E2-A664-AB6547A4C268}"/>
              </a:ext>
            </a:extLst>
          </p:cNvPr>
          <p:cNvSpPr txBox="1">
            <a:spLocks/>
          </p:cNvSpPr>
          <p:nvPr/>
        </p:nvSpPr>
        <p:spPr bwMode="auto">
          <a:xfrm>
            <a:off x="128464" y="76200"/>
            <a:ext cx="12063536" cy="616496"/>
          </a:xfrm>
          <a:prstGeom prst="rect">
            <a:avLst/>
          </a:prstGeom>
          <a:noFill/>
          <a:ln w="9525">
            <a:noFill/>
            <a:miter lim="800000"/>
            <a:headEnd/>
            <a:tailEnd/>
          </a:ln>
          <a:effectLst/>
        </p:spPr>
        <p:txBody>
          <a:bodyPr vert="horz" wrap="square" lIns="92075" tIns="46038" rIns="92075" bIns="46038" numCol="1" anchor="ctr" anchorCtr="0" compatLnSpc="1">
            <a:prstTxWarp prst="textNoShape">
              <a:avLst/>
            </a:prstTxWarp>
          </a:bodyPr>
          <a:lstStyle>
            <a:lvl1pPr algn="ctr" rtl="0" fontAlgn="base">
              <a:spcBef>
                <a:spcPct val="0"/>
              </a:spcBef>
              <a:spcAft>
                <a:spcPct val="0"/>
              </a:spcAft>
              <a:defRPr sz="2400" b="1">
                <a:solidFill>
                  <a:srgbClr val="800000"/>
                </a:solidFill>
                <a:latin typeface="+mj-lt"/>
                <a:ea typeface="+mj-ea"/>
                <a:cs typeface="+mj-cs"/>
              </a:defRPr>
            </a:lvl1pPr>
            <a:lvl2pPr algn="ctr" rtl="0" fontAlgn="base">
              <a:spcBef>
                <a:spcPct val="0"/>
              </a:spcBef>
              <a:spcAft>
                <a:spcPct val="0"/>
              </a:spcAft>
              <a:defRPr sz="3600" b="1">
                <a:solidFill>
                  <a:srgbClr val="800000"/>
                </a:solidFill>
                <a:latin typeface="Arial" charset="0"/>
              </a:defRPr>
            </a:lvl2pPr>
            <a:lvl3pPr algn="ctr" rtl="0" fontAlgn="base">
              <a:spcBef>
                <a:spcPct val="0"/>
              </a:spcBef>
              <a:spcAft>
                <a:spcPct val="0"/>
              </a:spcAft>
              <a:defRPr sz="3600" b="1">
                <a:solidFill>
                  <a:srgbClr val="800000"/>
                </a:solidFill>
                <a:latin typeface="Arial" charset="0"/>
              </a:defRPr>
            </a:lvl3pPr>
            <a:lvl4pPr algn="ctr" rtl="0" fontAlgn="base">
              <a:spcBef>
                <a:spcPct val="0"/>
              </a:spcBef>
              <a:spcAft>
                <a:spcPct val="0"/>
              </a:spcAft>
              <a:defRPr sz="3600" b="1">
                <a:solidFill>
                  <a:srgbClr val="800000"/>
                </a:solidFill>
                <a:latin typeface="Arial" charset="0"/>
              </a:defRPr>
            </a:lvl4pPr>
            <a:lvl5pPr algn="ctr" rtl="0" fontAlgn="base">
              <a:spcBef>
                <a:spcPct val="0"/>
              </a:spcBef>
              <a:spcAft>
                <a:spcPct val="0"/>
              </a:spcAft>
              <a:defRPr sz="3600" b="1">
                <a:solidFill>
                  <a:srgbClr val="800000"/>
                </a:solidFill>
                <a:latin typeface="Arial" charset="0"/>
              </a:defRPr>
            </a:lvl5pPr>
            <a:lvl6pPr marL="457200" algn="ctr" rtl="0" fontAlgn="base">
              <a:spcBef>
                <a:spcPct val="0"/>
              </a:spcBef>
              <a:spcAft>
                <a:spcPct val="0"/>
              </a:spcAft>
              <a:defRPr sz="3600" b="1">
                <a:solidFill>
                  <a:srgbClr val="800000"/>
                </a:solidFill>
                <a:latin typeface="Arial" charset="0"/>
              </a:defRPr>
            </a:lvl6pPr>
            <a:lvl7pPr marL="914400" algn="ctr" rtl="0" fontAlgn="base">
              <a:spcBef>
                <a:spcPct val="0"/>
              </a:spcBef>
              <a:spcAft>
                <a:spcPct val="0"/>
              </a:spcAft>
              <a:defRPr sz="3600" b="1">
                <a:solidFill>
                  <a:srgbClr val="800000"/>
                </a:solidFill>
                <a:latin typeface="Arial" charset="0"/>
              </a:defRPr>
            </a:lvl7pPr>
            <a:lvl8pPr marL="1371600" algn="ctr" rtl="0" fontAlgn="base">
              <a:spcBef>
                <a:spcPct val="0"/>
              </a:spcBef>
              <a:spcAft>
                <a:spcPct val="0"/>
              </a:spcAft>
              <a:defRPr sz="3600" b="1">
                <a:solidFill>
                  <a:srgbClr val="800000"/>
                </a:solidFill>
                <a:latin typeface="Arial" charset="0"/>
              </a:defRPr>
            </a:lvl8pPr>
            <a:lvl9pPr marL="1828800" algn="ctr" rtl="0" fontAlgn="base">
              <a:spcBef>
                <a:spcPct val="0"/>
              </a:spcBef>
              <a:spcAft>
                <a:spcPct val="0"/>
              </a:spcAft>
              <a:defRPr sz="3600" b="1">
                <a:solidFill>
                  <a:srgbClr val="800000"/>
                </a:solidFill>
                <a:latin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l-GR" sz="3200" i="0" u="none" strike="noStrike" kern="0" cap="none" spc="0" normalizeH="0" baseline="0" noProof="0" dirty="0">
                <a:ln>
                  <a:noFill/>
                </a:ln>
                <a:effectLst/>
                <a:uLnTx/>
                <a:uFillTx/>
                <a:latin typeface="Arial" panose="020B0604020202020204" pitchFamily="34" charset="0"/>
                <a:cs typeface="Arial" panose="020B0604020202020204" pitchFamily="34" charset="0"/>
              </a:rPr>
              <a:t>Χρωματική Παλέτα</a:t>
            </a:r>
            <a:endParaRPr kumimoji="0" lang="en-US" sz="3200" i="0" u="none" strike="noStrike" kern="0" cap="none" spc="0" normalizeH="0" baseline="0" noProof="0" dirty="0">
              <a:ln>
                <a:noFill/>
              </a:ln>
              <a:effectLst/>
              <a:uLnTx/>
              <a:uFillTx/>
              <a:latin typeface="Arial" panose="020B0604020202020204" pitchFamily="34" charset="0"/>
              <a:cs typeface="Arial" panose="020B0604020202020204" pitchFamily="34" charset="0"/>
            </a:endParaRPr>
          </a:p>
        </p:txBody>
      </p:sp>
      <p:sp>
        <p:nvSpPr>
          <p:cNvPr id="2" name="TextBox 1">
            <a:extLst>
              <a:ext uri="{FF2B5EF4-FFF2-40B4-BE49-F238E27FC236}">
                <a16:creationId xmlns:a16="http://schemas.microsoft.com/office/drawing/2014/main" id="{1EA8D763-6A81-4F1A-81FE-F66058C96B7A}"/>
              </a:ext>
            </a:extLst>
          </p:cNvPr>
          <p:cNvSpPr txBox="1"/>
          <p:nvPr/>
        </p:nvSpPr>
        <p:spPr>
          <a:xfrm>
            <a:off x="734217" y="692696"/>
            <a:ext cx="10852030" cy="369332"/>
          </a:xfrm>
          <a:prstGeom prst="rect">
            <a:avLst/>
          </a:prstGeom>
          <a:noFill/>
        </p:spPr>
        <p:txBody>
          <a:bodyPr wrap="square" rtlCol="0">
            <a:spAutoFit/>
          </a:bodyPr>
          <a:lstStyle/>
          <a:p>
            <a:pPr marL="285750" indent="-285750">
              <a:buFont typeface="Arial" panose="020B0604020202020204" pitchFamily="34" charset="0"/>
              <a:buChar char="•"/>
            </a:pPr>
            <a:endParaRPr lang="el-GR" dirty="0"/>
          </a:p>
        </p:txBody>
      </p:sp>
      <p:pic>
        <p:nvPicPr>
          <p:cNvPr id="4" name="Εικόνα 3">
            <a:extLst>
              <a:ext uri="{FF2B5EF4-FFF2-40B4-BE49-F238E27FC236}">
                <a16:creationId xmlns:a16="http://schemas.microsoft.com/office/drawing/2014/main" id="{BEBE9967-0A9C-18FA-1602-4CF6BE49D9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1" y="1616026"/>
            <a:ext cx="1554479" cy="1165859"/>
          </a:xfrm>
          <a:prstGeom prst="rect">
            <a:avLst/>
          </a:prstGeom>
        </p:spPr>
      </p:pic>
      <p:pic>
        <p:nvPicPr>
          <p:cNvPr id="7" name="Εικόνα 6" descr="Εικόνα που περιέχει κείμενο&#10;&#10;Περιγραφή που δημιουργήθηκε αυτόματα">
            <a:extLst>
              <a:ext uri="{FF2B5EF4-FFF2-40B4-BE49-F238E27FC236}">
                <a16:creationId xmlns:a16="http://schemas.microsoft.com/office/drawing/2014/main" id="{9C8F309A-477D-2C8C-99D0-6CA04C5416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1" y="2893197"/>
            <a:ext cx="1554478" cy="1165859"/>
          </a:xfrm>
          <a:prstGeom prst="rect">
            <a:avLst/>
          </a:prstGeom>
        </p:spPr>
      </p:pic>
      <p:sp>
        <p:nvSpPr>
          <p:cNvPr id="10" name="TextBox 9">
            <a:extLst>
              <a:ext uri="{FF2B5EF4-FFF2-40B4-BE49-F238E27FC236}">
                <a16:creationId xmlns:a16="http://schemas.microsoft.com/office/drawing/2014/main" id="{4744278E-0663-210A-8AD3-626E80204533}"/>
              </a:ext>
            </a:extLst>
          </p:cNvPr>
          <p:cNvSpPr txBox="1"/>
          <p:nvPr/>
        </p:nvSpPr>
        <p:spPr>
          <a:xfrm>
            <a:off x="42028" y="1405720"/>
            <a:ext cx="12063536" cy="5632311"/>
          </a:xfrm>
          <a:prstGeom prst="rect">
            <a:avLst/>
          </a:prstGeom>
          <a:noFill/>
        </p:spPr>
        <p:txBody>
          <a:bodyPr wrap="square" rtlCol="0">
            <a:spAutoFit/>
          </a:bodyPr>
          <a:lstStyle/>
          <a:p>
            <a:endParaRPr lang="el-GR" dirty="0"/>
          </a:p>
          <a:p>
            <a:endParaRPr lang="el-GR" dirty="0"/>
          </a:p>
          <a:p>
            <a:pPr marL="285750" indent="-285750">
              <a:buFont typeface="Arial" panose="020B0604020202020204" pitchFamily="34" charset="0"/>
              <a:buChar char="•"/>
            </a:pPr>
            <a:r>
              <a:rPr lang="el-GR" dirty="0"/>
              <a:t>                            Χρήση σε κουμπιά(</a:t>
            </a:r>
            <a:r>
              <a:rPr lang="en-US" dirty="0"/>
              <a:t>Register, Search, Login, Turbo Mode, Deposit, Withdrawal, Update, Play Game)</a:t>
            </a:r>
            <a:r>
              <a:rPr lang="el-GR" dirty="0"/>
              <a:t>.</a:t>
            </a:r>
          </a:p>
          <a:p>
            <a:endParaRPr lang="el-GR" dirty="0"/>
          </a:p>
          <a:p>
            <a:endParaRPr lang="el-GR" dirty="0"/>
          </a:p>
          <a:p>
            <a:endParaRPr lang="el-GR" dirty="0"/>
          </a:p>
          <a:p>
            <a:endParaRPr lang="el-GR" dirty="0"/>
          </a:p>
          <a:p>
            <a:pPr marL="285750" indent="-285750">
              <a:buFont typeface="Arial" panose="020B0604020202020204" pitchFamily="34" charset="0"/>
              <a:buChar char="•"/>
            </a:pPr>
            <a:r>
              <a:rPr lang="el-GR" dirty="0"/>
              <a:t>                            Χρήση σε γράμματα, αριθμούς, σύμβολα και σε περιγράμματα πλαισίων.</a:t>
            </a:r>
          </a:p>
          <a:p>
            <a:endParaRPr lang="el-GR" dirty="0"/>
          </a:p>
          <a:p>
            <a:endParaRPr lang="el-GR" dirty="0"/>
          </a:p>
          <a:p>
            <a:endParaRPr lang="el-GR" dirty="0"/>
          </a:p>
          <a:p>
            <a:endParaRPr lang="el-GR" dirty="0"/>
          </a:p>
          <a:p>
            <a:pPr marL="285750" indent="-285750">
              <a:buFont typeface="Arial" panose="020B0604020202020204" pitchFamily="34" charset="0"/>
              <a:buChar char="•"/>
            </a:pPr>
            <a:r>
              <a:rPr lang="el-GR" dirty="0"/>
              <a:t>                            Χρήση σε </a:t>
            </a:r>
            <a:r>
              <a:rPr lang="en-US" dirty="0"/>
              <a:t>Menus,</a:t>
            </a:r>
            <a:r>
              <a:rPr lang="el-GR" dirty="0"/>
              <a:t> σε </a:t>
            </a:r>
            <a:r>
              <a:rPr lang="en-US" dirty="0"/>
              <a:t>background </a:t>
            </a:r>
            <a:r>
              <a:rPr lang="el-GR" dirty="0"/>
              <a:t>πλαισίων, σε κουμπιά(</a:t>
            </a:r>
            <a:r>
              <a:rPr lang="en-US" dirty="0"/>
              <a:t>Back, Cancel, Exit Game, Exit Turbo, Sign Up).</a:t>
            </a:r>
            <a:endParaRPr lang="el-GR" dirty="0"/>
          </a:p>
          <a:p>
            <a:endParaRPr lang="el-GR" dirty="0"/>
          </a:p>
          <a:p>
            <a:endParaRPr lang="el-GR" dirty="0"/>
          </a:p>
          <a:p>
            <a:endParaRPr lang="el-GR" dirty="0"/>
          </a:p>
          <a:p>
            <a:endParaRPr lang="el-GR" dirty="0"/>
          </a:p>
          <a:p>
            <a:pPr marL="285750" indent="-285750">
              <a:buFont typeface="Arial" panose="020B0604020202020204" pitchFamily="34" charset="0"/>
              <a:buChar char="•"/>
            </a:pPr>
            <a:r>
              <a:rPr lang="el-GR" dirty="0"/>
              <a:t>                            Χρήση στο </a:t>
            </a:r>
            <a:r>
              <a:rPr lang="en-US" dirty="0"/>
              <a:t>background </a:t>
            </a:r>
            <a:r>
              <a:rPr lang="el-GR" dirty="0"/>
              <a:t>σε όλες τις οθόνες</a:t>
            </a:r>
            <a:r>
              <a:rPr lang="en-US" dirty="0"/>
              <a:t>(</a:t>
            </a:r>
            <a:r>
              <a:rPr lang="el-GR" dirty="0"/>
              <a:t>το βασικό χρώμα της εφαρμογής-φαίνεται σε μεγαλύτερο     	                ποσοστό συγκριτικά με τα υπόλοιπα).</a:t>
            </a:r>
          </a:p>
          <a:p>
            <a:pPr marL="285750" indent="-285750">
              <a:buFont typeface="Arial" panose="020B0604020202020204" pitchFamily="34" charset="0"/>
              <a:buChar char="•"/>
            </a:pPr>
            <a:endParaRPr lang="el-GR" dirty="0"/>
          </a:p>
        </p:txBody>
      </p:sp>
      <p:pic>
        <p:nvPicPr>
          <p:cNvPr id="11" name="Εικόνα 10">
            <a:extLst>
              <a:ext uri="{FF2B5EF4-FFF2-40B4-BE49-F238E27FC236}">
                <a16:creationId xmlns:a16="http://schemas.microsoft.com/office/drawing/2014/main" id="{0FA09742-0763-4A50-5C8E-CCAABEE3C53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4798" y="4325302"/>
            <a:ext cx="1554479" cy="1165859"/>
          </a:xfrm>
          <a:prstGeom prst="rect">
            <a:avLst/>
          </a:prstGeom>
        </p:spPr>
      </p:pic>
      <p:pic>
        <p:nvPicPr>
          <p:cNvPr id="13" name="Εικόνα 12">
            <a:extLst>
              <a:ext uri="{FF2B5EF4-FFF2-40B4-BE49-F238E27FC236}">
                <a16:creationId xmlns:a16="http://schemas.microsoft.com/office/drawing/2014/main" id="{9CA67E92-BCB9-8D94-54E5-6516EE95F73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4798" y="5692141"/>
            <a:ext cx="1554479" cy="1165859"/>
          </a:xfrm>
          <a:prstGeom prst="rect">
            <a:avLst/>
          </a:prstGeom>
        </p:spPr>
      </p:pic>
    </p:spTree>
    <p:extLst>
      <p:ext uri="{BB962C8B-B14F-4D97-AF65-F5344CB8AC3E}">
        <p14:creationId xmlns:p14="http://schemas.microsoft.com/office/powerpoint/2010/main" val="352488298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5638012-F983-46A1-8AFE-319FC537C8B8}"/>
              </a:ext>
            </a:extLst>
          </p:cNvPr>
          <p:cNvSpPr/>
          <p:nvPr/>
        </p:nvSpPr>
        <p:spPr>
          <a:xfrm>
            <a:off x="0" y="3133545"/>
            <a:ext cx="12192000" cy="590909"/>
          </a:xfrm>
          <a:prstGeom prst="rect">
            <a:avLst/>
          </a:prstGeom>
          <a:solidFill>
            <a:srgbClr val="8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b="1" dirty="0">
                <a:solidFill>
                  <a:schemeClr val="bg1"/>
                </a:solidFill>
              </a:rPr>
              <a:t>Οθόνες Εφαρμογής</a:t>
            </a:r>
            <a:endParaRPr lang="en-US" b="1" dirty="0">
              <a:solidFill>
                <a:schemeClr val="bg1"/>
              </a:solidFill>
            </a:endParaRPr>
          </a:p>
        </p:txBody>
      </p:sp>
    </p:spTree>
    <p:extLst>
      <p:ext uri="{BB962C8B-B14F-4D97-AF65-F5344CB8AC3E}">
        <p14:creationId xmlns:p14="http://schemas.microsoft.com/office/powerpoint/2010/main" val="410008597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EA8D763-6A81-4F1A-81FE-F66058C96B7A}"/>
              </a:ext>
            </a:extLst>
          </p:cNvPr>
          <p:cNvSpPr txBox="1"/>
          <p:nvPr/>
        </p:nvSpPr>
        <p:spPr>
          <a:xfrm>
            <a:off x="112144" y="793630"/>
            <a:ext cx="11956212" cy="369332"/>
          </a:xfrm>
          <a:prstGeom prst="rect">
            <a:avLst/>
          </a:prstGeom>
          <a:noFill/>
        </p:spPr>
        <p:txBody>
          <a:bodyPr wrap="square" rtlCol="0">
            <a:spAutoFit/>
          </a:bodyPr>
          <a:lstStyle/>
          <a:p>
            <a:pPr algn="ctr"/>
            <a:r>
              <a:rPr lang="el-GR" dirty="0"/>
              <a:t>Στην παρακάτω οθόνη ο χρήστης δημιουργεί λογαριασμό. Συνδέεται με την οθόνη </a:t>
            </a:r>
            <a:r>
              <a:rPr lang="en-US" dirty="0"/>
              <a:t>LOGIN </a:t>
            </a:r>
            <a:r>
              <a:rPr lang="el-GR" dirty="0"/>
              <a:t>και </a:t>
            </a:r>
            <a:r>
              <a:rPr lang="en-US" dirty="0"/>
              <a:t>MAINPAGE.</a:t>
            </a:r>
            <a:endParaRPr lang="el-GR" dirty="0"/>
          </a:p>
        </p:txBody>
      </p:sp>
      <p:sp>
        <p:nvSpPr>
          <p:cNvPr id="5" name="Title 1">
            <a:extLst>
              <a:ext uri="{FF2B5EF4-FFF2-40B4-BE49-F238E27FC236}">
                <a16:creationId xmlns:a16="http://schemas.microsoft.com/office/drawing/2014/main" id="{C01F53E1-E6B8-45E2-A664-AB6547A4C268}"/>
              </a:ext>
            </a:extLst>
          </p:cNvPr>
          <p:cNvSpPr txBox="1">
            <a:spLocks/>
          </p:cNvSpPr>
          <p:nvPr/>
        </p:nvSpPr>
        <p:spPr bwMode="auto">
          <a:xfrm>
            <a:off x="128464" y="76200"/>
            <a:ext cx="11957144" cy="616496"/>
          </a:xfrm>
          <a:prstGeom prst="rect">
            <a:avLst/>
          </a:prstGeom>
          <a:noFill/>
          <a:ln w="9525">
            <a:noFill/>
            <a:miter lim="800000"/>
            <a:headEnd/>
            <a:tailEnd/>
          </a:ln>
          <a:effectLst/>
        </p:spPr>
        <p:txBody>
          <a:bodyPr vert="horz" wrap="square" lIns="92075" tIns="46038" rIns="92075" bIns="46038" numCol="1" anchor="ctr" anchorCtr="0" compatLnSpc="1">
            <a:prstTxWarp prst="textNoShape">
              <a:avLst/>
            </a:prstTxWarp>
          </a:bodyPr>
          <a:lstStyle>
            <a:lvl1pPr algn="ctr" rtl="0" fontAlgn="base">
              <a:spcBef>
                <a:spcPct val="0"/>
              </a:spcBef>
              <a:spcAft>
                <a:spcPct val="0"/>
              </a:spcAft>
              <a:defRPr sz="2400" b="1">
                <a:solidFill>
                  <a:srgbClr val="800000"/>
                </a:solidFill>
                <a:latin typeface="+mj-lt"/>
                <a:ea typeface="+mj-ea"/>
                <a:cs typeface="+mj-cs"/>
              </a:defRPr>
            </a:lvl1pPr>
            <a:lvl2pPr algn="ctr" rtl="0" fontAlgn="base">
              <a:spcBef>
                <a:spcPct val="0"/>
              </a:spcBef>
              <a:spcAft>
                <a:spcPct val="0"/>
              </a:spcAft>
              <a:defRPr sz="3600" b="1">
                <a:solidFill>
                  <a:srgbClr val="800000"/>
                </a:solidFill>
                <a:latin typeface="Arial" charset="0"/>
              </a:defRPr>
            </a:lvl2pPr>
            <a:lvl3pPr algn="ctr" rtl="0" fontAlgn="base">
              <a:spcBef>
                <a:spcPct val="0"/>
              </a:spcBef>
              <a:spcAft>
                <a:spcPct val="0"/>
              </a:spcAft>
              <a:defRPr sz="3600" b="1">
                <a:solidFill>
                  <a:srgbClr val="800000"/>
                </a:solidFill>
                <a:latin typeface="Arial" charset="0"/>
              </a:defRPr>
            </a:lvl3pPr>
            <a:lvl4pPr algn="ctr" rtl="0" fontAlgn="base">
              <a:spcBef>
                <a:spcPct val="0"/>
              </a:spcBef>
              <a:spcAft>
                <a:spcPct val="0"/>
              </a:spcAft>
              <a:defRPr sz="3600" b="1">
                <a:solidFill>
                  <a:srgbClr val="800000"/>
                </a:solidFill>
                <a:latin typeface="Arial" charset="0"/>
              </a:defRPr>
            </a:lvl4pPr>
            <a:lvl5pPr algn="ctr" rtl="0" fontAlgn="base">
              <a:spcBef>
                <a:spcPct val="0"/>
              </a:spcBef>
              <a:spcAft>
                <a:spcPct val="0"/>
              </a:spcAft>
              <a:defRPr sz="3600" b="1">
                <a:solidFill>
                  <a:srgbClr val="800000"/>
                </a:solidFill>
                <a:latin typeface="Arial" charset="0"/>
              </a:defRPr>
            </a:lvl5pPr>
            <a:lvl6pPr marL="457200" algn="ctr" rtl="0" fontAlgn="base">
              <a:spcBef>
                <a:spcPct val="0"/>
              </a:spcBef>
              <a:spcAft>
                <a:spcPct val="0"/>
              </a:spcAft>
              <a:defRPr sz="3600" b="1">
                <a:solidFill>
                  <a:srgbClr val="800000"/>
                </a:solidFill>
                <a:latin typeface="Arial" charset="0"/>
              </a:defRPr>
            </a:lvl6pPr>
            <a:lvl7pPr marL="914400" algn="ctr" rtl="0" fontAlgn="base">
              <a:spcBef>
                <a:spcPct val="0"/>
              </a:spcBef>
              <a:spcAft>
                <a:spcPct val="0"/>
              </a:spcAft>
              <a:defRPr sz="3600" b="1">
                <a:solidFill>
                  <a:srgbClr val="800000"/>
                </a:solidFill>
                <a:latin typeface="Arial" charset="0"/>
              </a:defRPr>
            </a:lvl7pPr>
            <a:lvl8pPr marL="1371600" algn="ctr" rtl="0" fontAlgn="base">
              <a:spcBef>
                <a:spcPct val="0"/>
              </a:spcBef>
              <a:spcAft>
                <a:spcPct val="0"/>
              </a:spcAft>
              <a:defRPr sz="3600" b="1">
                <a:solidFill>
                  <a:srgbClr val="800000"/>
                </a:solidFill>
                <a:latin typeface="Arial" charset="0"/>
              </a:defRPr>
            </a:lvl8pPr>
            <a:lvl9pPr marL="1828800" algn="ctr" rtl="0" fontAlgn="base">
              <a:spcBef>
                <a:spcPct val="0"/>
              </a:spcBef>
              <a:spcAft>
                <a:spcPct val="0"/>
              </a:spcAft>
              <a:defRPr sz="3600" b="1">
                <a:solidFill>
                  <a:srgbClr val="800000"/>
                </a:solidFill>
                <a:latin typeface="Arial" charset="0"/>
              </a:defRPr>
            </a:lvl9pPr>
          </a:lstStyle>
          <a:p>
            <a:pPr marL="0" marR="0" lvl="0" indent="0" defTabSz="914400" rtl="0" eaLnBrk="1" fontAlgn="base" latinLnBrk="0" hangingPunct="1">
              <a:lnSpc>
                <a:spcPct val="100000"/>
              </a:lnSpc>
              <a:spcBef>
                <a:spcPct val="0"/>
              </a:spcBef>
              <a:spcAft>
                <a:spcPct val="0"/>
              </a:spcAft>
              <a:buClrTx/>
              <a:buSzTx/>
              <a:buFontTx/>
              <a:buNone/>
              <a:tabLst/>
              <a:defRPr/>
            </a:pPr>
            <a:r>
              <a:rPr lang="en-US" sz="3200" kern="0" dirty="0">
                <a:latin typeface="Arial" panose="020B0604020202020204" pitchFamily="34" charset="0"/>
                <a:cs typeface="Arial" panose="020B0604020202020204" pitchFamily="34" charset="0"/>
              </a:rPr>
              <a:t>SIGN</a:t>
            </a:r>
            <a:r>
              <a:rPr kumimoji="0" lang="en-US" sz="3200" i="0" u="none" strike="noStrike" kern="0" cap="none" spc="0" normalizeH="0" noProof="0" dirty="0">
                <a:ln>
                  <a:noFill/>
                </a:ln>
                <a:effectLst/>
                <a:uLnTx/>
                <a:uFillTx/>
                <a:latin typeface="Arial" panose="020B0604020202020204" pitchFamily="34" charset="0"/>
                <a:cs typeface="Arial" panose="020B0604020202020204" pitchFamily="34" charset="0"/>
              </a:rPr>
              <a:t> UP</a:t>
            </a:r>
            <a:endParaRPr kumimoji="0" lang="en-US" sz="3200" i="0" u="none" strike="noStrike" kern="0" cap="none" spc="0" normalizeH="0" baseline="0" noProof="0" dirty="0">
              <a:ln>
                <a:noFill/>
              </a:ln>
              <a:effectLst/>
              <a:uLnTx/>
              <a:uFillTx/>
              <a:latin typeface="Arial" panose="020B0604020202020204" pitchFamily="34" charset="0"/>
              <a:cs typeface="Arial" panose="020B0604020202020204" pitchFamily="34" charset="0"/>
            </a:endParaRPr>
          </a:p>
        </p:txBody>
      </p:sp>
      <p:pic>
        <p:nvPicPr>
          <p:cNvPr id="64514" name="Picture 2" descr="C:\Users\panos\Desktop\screenshots\signup.png"/>
          <p:cNvPicPr>
            <a:picLocks noChangeAspect="1" noChangeArrowheads="1"/>
          </p:cNvPicPr>
          <p:nvPr/>
        </p:nvPicPr>
        <p:blipFill>
          <a:blip r:embed="rId2"/>
          <a:srcRect/>
          <a:stretch>
            <a:fillRect/>
          </a:stretch>
        </p:blipFill>
        <p:spPr bwMode="auto">
          <a:xfrm>
            <a:off x="4575029" y="1263896"/>
            <a:ext cx="2807227" cy="5517904"/>
          </a:xfrm>
          <a:prstGeom prst="rect">
            <a:avLst/>
          </a:prstGeom>
          <a:noFill/>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EA8D763-6A81-4F1A-81FE-F66058C96B7A}"/>
              </a:ext>
            </a:extLst>
          </p:cNvPr>
          <p:cNvSpPr txBox="1"/>
          <p:nvPr/>
        </p:nvSpPr>
        <p:spPr>
          <a:xfrm>
            <a:off x="112144" y="793630"/>
            <a:ext cx="11956212" cy="646331"/>
          </a:xfrm>
          <a:prstGeom prst="rect">
            <a:avLst/>
          </a:prstGeom>
          <a:noFill/>
        </p:spPr>
        <p:txBody>
          <a:bodyPr wrap="square" rtlCol="0">
            <a:spAutoFit/>
          </a:bodyPr>
          <a:lstStyle/>
          <a:p>
            <a:pPr algn="ctr"/>
            <a:r>
              <a:rPr lang="el-GR" dirty="0"/>
              <a:t>Στην παρακάτω οθόνη ο χρήστης συνδέεται στην εφαρμογή. Συνδέεται με την οθόνη </a:t>
            </a:r>
            <a:r>
              <a:rPr lang="en-US" dirty="0"/>
              <a:t>SIGN UP , MAINPAGE </a:t>
            </a:r>
            <a:r>
              <a:rPr lang="el-GR" dirty="0"/>
              <a:t>και </a:t>
            </a:r>
            <a:r>
              <a:rPr lang="en-US" dirty="0"/>
              <a:t>MAINP</a:t>
            </a:r>
            <a:r>
              <a:rPr lang="el-GR" dirty="0"/>
              <a:t>Α</a:t>
            </a:r>
            <a:r>
              <a:rPr lang="en-US" dirty="0"/>
              <a:t>GEUSER.</a:t>
            </a:r>
            <a:endParaRPr lang="el-GR" dirty="0"/>
          </a:p>
        </p:txBody>
      </p:sp>
      <p:sp>
        <p:nvSpPr>
          <p:cNvPr id="5" name="Title 1">
            <a:extLst>
              <a:ext uri="{FF2B5EF4-FFF2-40B4-BE49-F238E27FC236}">
                <a16:creationId xmlns:a16="http://schemas.microsoft.com/office/drawing/2014/main" id="{C01F53E1-E6B8-45E2-A664-AB6547A4C268}"/>
              </a:ext>
            </a:extLst>
          </p:cNvPr>
          <p:cNvSpPr txBox="1">
            <a:spLocks/>
          </p:cNvSpPr>
          <p:nvPr/>
        </p:nvSpPr>
        <p:spPr bwMode="auto">
          <a:xfrm>
            <a:off x="128464" y="76200"/>
            <a:ext cx="11957144" cy="616496"/>
          </a:xfrm>
          <a:prstGeom prst="rect">
            <a:avLst/>
          </a:prstGeom>
          <a:noFill/>
          <a:ln w="9525">
            <a:noFill/>
            <a:miter lim="800000"/>
            <a:headEnd/>
            <a:tailEnd/>
          </a:ln>
          <a:effectLst/>
        </p:spPr>
        <p:txBody>
          <a:bodyPr vert="horz" wrap="square" lIns="92075" tIns="46038" rIns="92075" bIns="46038" numCol="1" anchor="ctr" anchorCtr="0" compatLnSpc="1">
            <a:prstTxWarp prst="textNoShape">
              <a:avLst/>
            </a:prstTxWarp>
          </a:bodyPr>
          <a:lstStyle>
            <a:lvl1pPr algn="ctr" rtl="0" fontAlgn="base">
              <a:spcBef>
                <a:spcPct val="0"/>
              </a:spcBef>
              <a:spcAft>
                <a:spcPct val="0"/>
              </a:spcAft>
              <a:defRPr sz="2400" b="1">
                <a:solidFill>
                  <a:srgbClr val="800000"/>
                </a:solidFill>
                <a:latin typeface="+mj-lt"/>
                <a:ea typeface="+mj-ea"/>
                <a:cs typeface="+mj-cs"/>
              </a:defRPr>
            </a:lvl1pPr>
            <a:lvl2pPr algn="ctr" rtl="0" fontAlgn="base">
              <a:spcBef>
                <a:spcPct val="0"/>
              </a:spcBef>
              <a:spcAft>
                <a:spcPct val="0"/>
              </a:spcAft>
              <a:defRPr sz="3600" b="1">
                <a:solidFill>
                  <a:srgbClr val="800000"/>
                </a:solidFill>
                <a:latin typeface="Arial" charset="0"/>
              </a:defRPr>
            </a:lvl2pPr>
            <a:lvl3pPr algn="ctr" rtl="0" fontAlgn="base">
              <a:spcBef>
                <a:spcPct val="0"/>
              </a:spcBef>
              <a:spcAft>
                <a:spcPct val="0"/>
              </a:spcAft>
              <a:defRPr sz="3600" b="1">
                <a:solidFill>
                  <a:srgbClr val="800000"/>
                </a:solidFill>
                <a:latin typeface="Arial" charset="0"/>
              </a:defRPr>
            </a:lvl3pPr>
            <a:lvl4pPr algn="ctr" rtl="0" fontAlgn="base">
              <a:spcBef>
                <a:spcPct val="0"/>
              </a:spcBef>
              <a:spcAft>
                <a:spcPct val="0"/>
              </a:spcAft>
              <a:defRPr sz="3600" b="1">
                <a:solidFill>
                  <a:srgbClr val="800000"/>
                </a:solidFill>
                <a:latin typeface="Arial" charset="0"/>
              </a:defRPr>
            </a:lvl4pPr>
            <a:lvl5pPr algn="ctr" rtl="0" fontAlgn="base">
              <a:spcBef>
                <a:spcPct val="0"/>
              </a:spcBef>
              <a:spcAft>
                <a:spcPct val="0"/>
              </a:spcAft>
              <a:defRPr sz="3600" b="1">
                <a:solidFill>
                  <a:srgbClr val="800000"/>
                </a:solidFill>
                <a:latin typeface="Arial" charset="0"/>
              </a:defRPr>
            </a:lvl5pPr>
            <a:lvl6pPr marL="457200" algn="ctr" rtl="0" fontAlgn="base">
              <a:spcBef>
                <a:spcPct val="0"/>
              </a:spcBef>
              <a:spcAft>
                <a:spcPct val="0"/>
              </a:spcAft>
              <a:defRPr sz="3600" b="1">
                <a:solidFill>
                  <a:srgbClr val="800000"/>
                </a:solidFill>
                <a:latin typeface="Arial" charset="0"/>
              </a:defRPr>
            </a:lvl6pPr>
            <a:lvl7pPr marL="914400" algn="ctr" rtl="0" fontAlgn="base">
              <a:spcBef>
                <a:spcPct val="0"/>
              </a:spcBef>
              <a:spcAft>
                <a:spcPct val="0"/>
              </a:spcAft>
              <a:defRPr sz="3600" b="1">
                <a:solidFill>
                  <a:srgbClr val="800000"/>
                </a:solidFill>
                <a:latin typeface="Arial" charset="0"/>
              </a:defRPr>
            </a:lvl7pPr>
            <a:lvl8pPr marL="1371600" algn="ctr" rtl="0" fontAlgn="base">
              <a:spcBef>
                <a:spcPct val="0"/>
              </a:spcBef>
              <a:spcAft>
                <a:spcPct val="0"/>
              </a:spcAft>
              <a:defRPr sz="3600" b="1">
                <a:solidFill>
                  <a:srgbClr val="800000"/>
                </a:solidFill>
                <a:latin typeface="Arial" charset="0"/>
              </a:defRPr>
            </a:lvl8pPr>
            <a:lvl9pPr marL="1828800" algn="ctr" rtl="0" fontAlgn="base">
              <a:spcBef>
                <a:spcPct val="0"/>
              </a:spcBef>
              <a:spcAft>
                <a:spcPct val="0"/>
              </a:spcAft>
              <a:defRPr sz="3600" b="1">
                <a:solidFill>
                  <a:srgbClr val="800000"/>
                </a:solidFill>
                <a:latin typeface="Arial" charset="0"/>
              </a:defRPr>
            </a:lvl9pPr>
          </a:lstStyle>
          <a:p>
            <a:pPr marL="0" marR="0" lvl="0" indent="0" defTabSz="914400" rtl="0" eaLnBrk="1" fontAlgn="base" latinLnBrk="0" hangingPunct="1">
              <a:lnSpc>
                <a:spcPct val="100000"/>
              </a:lnSpc>
              <a:spcBef>
                <a:spcPct val="0"/>
              </a:spcBef>
              <a:spcAft>
                <a:spcPct val="0"/>
              </a:spcAft>
              <a:buClrTx/>
              <a:buSzTx/>
              <a:buFontTx/>
              <a:buNone/>
              <a:tabLst/>
              <a:defRPr/>
            </a:pPr>
            <a:r>
              <a:rPr lang="en-US" sz="3200" kern="0" dirty="0">
                <a:latin typeface="Arial" panose="020B0604020202020204" pitchFamily="34" charset="0"/>
                <a:cs typeface="Arial" panose="020B0604020202020204" pitchFamily="34" charset="0"/>
              </a:rPr>
              <a:t>LOGIN</a:t>
            </a:r>
            <a:endParaRPr kumimoji="0" lang="en-US" sz="3200" i="0" u="none" strike="noStrike" kern="0" cap="none" spc="0" normalizeH="0" baseline="0" noProof="0" dirty="0">
              <a:ln>
                <a:noFill/>
              </a:ln>
              <a:effectLst/>
              <a:uLnTx/>
              <a:uFillTx/>
              <a:latin typeface="Arial" panose="020B0604020202020204" pitchFamily="34" charset="0"/>
              <a:cs typeface="Arial" panose="020B0604020202020204" pitchFamily="34" charset="0"/>
            </a:endParaRPr>
          </a:p>
        </p:txBody>
      </p:sp>
      <p:pic>
        <p:nvPicPr>
          <p:cNvPr id="65538" name="Picture 2" descr="C:\Users\panos\Desktop\screenshots\login.png"/>
          <p:cNvPicPr>
            <a:picLocks noChangeAspect="1" noChangeArrowheads="1"/>
          </p:cNvPicPr>
          <p:nvPr/>
        </p:nvPicPr>
        <p:blipFill>
          <a:blip r:embed="rId2"/>
          <a:srcRect/>
          <a:stretch>
            <a:fillRect/>
          </a:stretch>
        </p:blipFill>
        <p:spPr bwMode="auto">
          <a:xfrm>
            <a:off x="4654398" y="1380226"/>
            <a:ext cx="2905276" cy="5401574"/>
          </a:xfrm>
          <a:prstGeom prst="rect">
            <a:avLst/>
          </a:prstGeom>
          <a:noFill/>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EA8D763-6A81-4F1A-81FE-F66058C96B7A}"/>
              </a:ext>
            </a:extLst>
          </p:cNvPr>
          <p:cNvSpPr txBox="1"/>
          <p:nvPr/>
        </p:nvSpPr>
        <p:spPr>
          <a:xfrm>
            <a:off x="112144" y="793630"/>
            <a:ext cx="11956212" cy="646331"/>
          </a:xfrm>
          <a:prstGeom prst="rect">
            <a:avLst/>
          </a:prstGeom>
          <a:noFill/>
        </p:spPr>
        <p:txBody>
          <a:bodyPr wrap="square" rtlCol="0">
            <a:spAutoFit/>
          </a:bodyPr>
          <a:lstStyle/>
          <a:p>
            <a:pPr algn="ctr"/>
            <a:r>
              <a:rPr lang="el-GR" dirty="0"/>
              <a:t>Στην παρακάτω οθόνη ο χρήστης επιλέγει να συνδεθεί στην εφαρμογή ή να φτιάξει λογαριασμό. Συνδέεται με την οθόνη</a:t>
            </a:r>
            <a:r>
              <a:rPr lang="en-US" dirty="0"/>
              <a:t> LOGIN </a:t>
            </a:r>
            <a:r>
              <a:rPr lang="el-GR" dirty="0"/>
              <a:t>και </a:t>
            </a:r>
            <a:r>
              <a:rPr lang="en-US" dirty="0"/>
              <a:t>SIGN UP.</a:t>
            </a:r>
            <a:endParaRPr lang="el-GR" dirty="0"/>
          </a:p>
        </p:txBody>
      </p:sp>
      <p:sp>
        <p:nvSpPr>
          <p:cNvPr id="5" name="Title 1">
            <a:extLst>
              <a:ext uri="{FF2B5EF4-FFF2-40B4-BE49-F238E27FC236}">
                <a16:creationId xmlns:a16="http://schemas.microsoft.com/office/drawing/2014/main" id="{C01F53E1-E6B8-45E2-A664-AB6547A4C268}"/>
              </a:ext>
            </a:extLst>
          </p:cNvPr>
          <p:cNvSpPr txBox="1">
            <a:spLocks/>
          </p:cNvSpPr>
          <p:nvPr/>
        </p:nvSpPr>
        <p:spPr bwMode="auto">
          <a:xfrm>
            <a:off x="128464" y="76200"/>
            <a:ext cx="11957144" cy="616496"/>
          </a:xfrm>
          <a:prstGeom prst="rect">
            <a:avLst/>
          </a:prstGeom>
          <a:noFill/>
          <a:ln w="9525">
            <a:noFill/>
            <a:miter lim="800000"/>
            <a:headEnd/>
            <a:tailEnd/>
          </a:ln>
          <a:effectLst/>
        </p:spPr>
        <p:txBody>
          <a:bodyPr vert="horz" wrap="square" lIns="92075" tIns="46038" rIns="92075" bIns="46038" numCol="1" anchor="ctr" anchorCtr="0" compatLnSpc="1">
            <a:prstTxWarp prst="textNoShape">
              <a:avLst/>
            </a:prstTxWarp>
          </a:bodyPr>
          <a:lstStyle>
            <a:lvl1pPr algn="ctr" rtl="0" fontAlgn="base">
              <a:spcBef>
                <a:spcPct val="0"/>
              </a:spcBef>
              <a:spcAft>
                <a:spcPct val="0"/>
              </a:spcAft>
              <a:defRPr sz="2400" b="1">
                <a:solidFill>
                  <a:srgbClr val="800000"/>
                </a:solidFill>
                <a:latin typeface="+mj-lt"/>
                <a:ea typeface="+mj-ea"/>
                <a:cs typeface="+mj-cs"/>
              </a:defRPr>
            </a:lvl1pPr>
            <a:lvl2pPr algn="ctr" rtl="0" fontAlgn="base">
              <a:spcBef>
                <a:spcPct val="0"/>
              </a:spcBef>
              <a:spcAft>
                <a:spcPct val="0"/>
              </a:spcAft>
              <a:defRPr sz="3600" b="1">
                <a:solidFill>
                  <a:srgbClr val="800000"/>
                </a:solidFill>
                <a:latin typeface="Arial" charset="0"/>
              </a:defRPr>
            </a:lvl2pPr>
            <a:lvl3pPr algn="ctr" rtl="0" fontAlgn="base">
              <a:spcBef>
                <a:spcPct val="0"/>
              </a:spcBef>
              <a:spcAft>
                <a:spcPct val="0"/>
              </a:spcAft>
              <a:defRPr sz="3600" b="1">
                <a:solidFill>
                  <a:srgbClr val="800000"/>
                </a:solidFill>
                <a:latin typeface="Arial" charset="0"/>
              </a:defRPr>
            </a:lvl3pPr>
            <a:lvl4pPr algn="ctr" rtl="0" fontAlgn="base">
              <a:spcBef>
                <a:spcPct val="0"/>
              </a:spcBef>
              <a:spcAft>
                <a:spcPct val="0"/>
              </a:spcAft>
              <a:defRPr sz="3600" b="1">
                <a:solidFill>
                  <a:srgbClr val="800000"/>
                </a:solidFill>
                <a:latin typeface="Arial" charset="0"/>
              </a:defRPr>
            </a:lvl4pPr>
            <a:lvl5pPr algn="ctr" rtl="0" fontAlgn="base">
              <a:spcBef>
                <a:spcPct val="0"/>
              </a:spcBef>
              <a:spcAft>
                <a:spcPct val="0"/>
              </a:spcAft>
              <a:defRPr sz="3600" b="1">
                <a:solidFill>
                  <a:srgbClr val="800000"/>
                </a:solidFill>
                <a:latin typeface="Arial" charset="0"/>
              </a:defRPr>
            </a:lvl5pPr>
            <a:lvl6pPr marL="457200" algn="ctr" rtl="0" fontAlgn="base">
              <a:spcBef>
                <a:spcPct val="0"/>
              </a:spcBef>
              <a:spcAft>
                <a:spcPct val="0"/>
              </a:spcAft>
              <a:defRPr sz="3600" b="1">
                <a:solidFill>
                  <a:srgbClr val="800000"/>
                </a:solidFill>
                <a:latin typeface="Arial" charset="0"/>
              </a:defRPr>
            </a:lvl6pPr>
            <a:lvl7pPr marL="914400" algn="ctr" rtl="0" fontAlgn="base">
              <a:spcBef>
                <a:spcPct val="0"/>
              </a:spcBef>
              <a:spcAft>
                <a:spcPct val="0"/>
              </a:spcAft>
              <a:defRPr sz="3600" b="1">
                <a:solidFill>
                  <a:srgbClr val="800000"/>
                </a:solidFill>
                <a:latin typeface="Arial" charset="0"/>
              </a:defRPr>
            </a:lvl7pPr>
            <a:lvl8pPr marL="1371600" algn="ctr" rtl="0" fontAlgn="base">
              <a:spcBef>
                <a:spcPct val="0"/>
              </a:spcBef>
              <a:spcAft>
                <a:spcPct val="0"/>
              </a:spcAft>
              <a:defRPr sz="3600" b="1">
                <a:solidFill>
                  <a:srgbClr val="800000"/>
                </a:solidFill>
                <a:latin typeface="Arial" charset="0"/>
              </a:defRPr>
            </a:lvl8pPr>
            <a:lvl9pPr marL="1828800" algn="ctr" rtl="0" fontAlgn="base">
              <a:spcBef>
                <a:spcPct val="0"/>
              </a:spcBef>
              <a:spcAft>
                <a:spcPct val="0"/>
              </a:spcAft>
              <a:defRPr sz="3600" b="1">
                <a:solidFill>
                  <a:srgbClr val="800000"/>
                </a:solidFill>
                <a:latin typeface="Arial" charset="0"/>
              </a:defRPr>
            </a:lvl9pPr>
          </a:lstStyle>
          <a:p>
            <a:pPr marL="0" marR="0" lvl="0" indent="0" defTabSz="914400" rtl="0" eaLnBrk="1" fontAlgn="base" latinLnBrk="0" hangingPunct="1">
              <a:lnSpc>
                <a:spcPct val="100000"/>
              </a:lnSpc>
              <a:spcBef>
                <a:spcPct val="0"/>
              </a:spcBef>
              <a:spcAft>
                <a:spcPct val="0"/>
              </a:spcAft>
              <a:buClrTx/>
              <a:buSzTx/>
              <a:buFontTx/>
              <a:buNone/>
              <a:tabLst/>
              <a:defRPr/>
            </a:pPr>
            <a:r>
              <a:rPr lang="en-US" sz="3200" kern="0" dirty="0">
                <a:latin typeface="Arial" panose="020B0604020202020204" pitchFamily="34" charset="0"/>
                <a:cs typeface="Arial" panose="020B0604020202020204" pitchFamily="34" charset="0"/>
              </a:rPr>
              <a:t>MAINPAGE</a:t>
            </a:r>
            <a:endParaRPr kumimoji="0" lang="en-US" sz="3200" i="0" u="none" strike="noStrike" kern="0" cap="none" spc="0" normalizeH="0" baseline="0" noProof="0" dirty="0">
              <a:ln>
                <a:noFill/>
              </a:ln>
              <a:effectLst/>
              <a:uLnTx/>
              <a:uFillTx/>
              <a:latin typeface="Arial" panose="020B0604020202020204" pitchFamily="34" charset="0"/>
              <a:cs typeface="Arial" panose="020B0604020202020204" pitchFamily="34" charset="0"/>
            </a:endParaRPr>
          </a:p>
        </p:txBody>
      </p:sp>
      <p:pic>
        <p:nvPicPr>
          <p:cNvPr id="66562" name="Picture 2" descr="C:\Users\panos\Desktop\screenshots\mainpage.png"/>
          <p:cNvPicPr>
            <a:picLocks noChangeAspect="1" noChangeArrowheads="1"/>
          </p:cNvPicPr>
          <p:nvPr/>
        </p:nvPicPr>
        <p:blipFill>
          <a:blip r:embed="rId2"/>
          <a:srcRect/>
          <a:stretch>
            <a:fillRect/>
          </a:stretch>
        </p:blipFill>
        <p:spPr bwMode="auto">
          <a:xfrm>
            <a:off x="4652317" y="1388852"/>
            <a:ext cx="2909438" cy="5392948"/>
          </a:xfrm>
          <a:prstGeom prst="rect">
            <a:avLst/>
          </a:prstGeom>
          <a:noFill/>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EA8D763-6A81-4F1A-81FE-F66058C96B7A}"/>
              </a:ext>
            </a:extLst>
          </p:cNvPr>
          <p:cNvSpPr txBox="1"/>
          <p:nvPr/>
        </p:nvSpPr>
        <p:spPr>
          <a:xfrm>
            <a:off x="112144" y="793630"/>
            <a:ext cx="11956212" cy="923330"/>
          </a:xfrm>
          <a:prstGeom prst="rect">
            <a:avLst/>
          </a:prstGeom>
          <a:noFill/>
        </p:spPr>
        <p:txBody>
          <a:bodyPr wrap="square" rtlCol="0">
            <a:spAutoFit/>
          </a:bodyPr>
          <a:lstStyle/>
          <a:p>
            <a:pPr algn="ctr"/>
            <a:r>
              <a:rPr lang="el-GR" dirty="0"/>
              <a:t>Στην παρακάτω οθόνη ο χρήστης επιλέγει</a:t>
            </a:r>
            <a:r>
              <a:rPr lang="en-US" dirty="0"/>
              <a:t> </a:t>
            </a:r>
            <a:r>
              <a:rPr lang="el-GR" dirty="0"/>
              <a:t>όλες τις λειτουργίες της εφαρμογής όταν είναι συνδεδεμένος. Συνδέεται με την οθόνη</a:t>
            </a:r>
            <a:r>
              <a:rPr lang="en-US" dirty="0"/>
              <a:t> LOGIN</a:t>
            </a:r>
            <a:r>
              <a:rPr lang="el-GR" dirty="0"/>
              <a:t> , </a:t>
            </a:r>
            <a:r>
              <a:rPr lang="en-US" dirty="0"/>
              <a:t>SEARCHGAMES , PLAYGAME , BETSLIPS , LIVECASINOFORBET , LIVECHAT , DEPOSIT , WITHDRAWAL , FAQ , CONTACT US , DOWNLOADAPP</a:t>
            </a:r>
            <a:r>
              <a:rPr lang="el-GR" dirty="0"/>
              <a:t> και </a:t>
            </a:r>
            <a:r>
              <a:rPr lang="en-US" dirty="0"/>
              <a:t>ACCOUNTINFORMATION.</a:t>
            </a:r>
            <a:endParaRPr lang="el-GR" dirty="0"/>
          </a:p>
        </p:txBody>
      </p:sp>
      <p:sp>
        <p:nvSpPr>
          <p:cNvPr id="5" name="Title 1">
            <a:extLst>
              <a:ext uri="{FF2B5EF4-FFF2-40B4-BE49-F238E27FC236}">
                <a16:creationId xmlns:a16="http://schemas.microsoft.com/office/drawing/2014/main" id="{C01F53E1-E6B8-45E2-A664-AB6547A4C268}"/>
              </a:ext>
            </a:extLst>
          </p:cNvPr>
          <p:cNvSpPr txBox="1">
            <a:spLocks/>
          </p:cNvSpPr>
          <p:nvPr/>
        </p:nvSpPr>
        <p:spPr bwMode="auto">
          <a:xfrm>
            <a:off x="128464" y="76200"/>
            <a:ext cx="11957144" cy="616496"/>
          </a:xfrm>
          <a:prstGeom prst="rect">
            <a:avLst/>
          </a:prstGeom>
          <a:noFill/>
          <a:ln w="9525">
            <a:noFill/>
            <a:miter lim="800000"/>
            <a:headEnd/>
            <a:tailEnd/>
          </a:ln>
          <a:effectLst/>
        </p:spPr>
        <p:txBody>
          <a:bodyPr vert="horz" wrap="square" lIns="92075" tIns="46038" rIns="92075" bIns="46038" numCol="1" anchor="ctr" anchorCtr="0" compatLnSpc="1">
            <a:prstTxWarp prst="textNoShape">
              <a:avLst/>
            </a:prstTxWarp>
          </a:bodyPr>
          <a:lstStyle>
            <a:lvl1pPr algn="ctr" rtl="0" fontAlgn="base">
              <a:spcBef>
                <a:spcPct val="0"/>
              </a:spcBef>
              <a:spcAft>
                <a:spcPct val="0"/>
              </a:spcAft>
              <a:defRPr sz="2400" b="1">
                <a:solidFill>
                  <a:srgbClr val="800000"/>
                </a:solidFill>
                <a:latin typeface="+mj-lt"/>
                <a:ea typeface="+mj-ea"/>
                <a:cs typeface="+mj-cs"/>
              </a:defRPr>
            </a:lvl1pPr>
            <a:lvl2pPr algn="ctr" rtl="0" fontAlgn="base">
              <a:spcBef>
                <a:spcPct val="0"/>
              </a:spcBef>
              <a:spcAft>
                <a:spcPct val="0"/>
              </a:spcAft>
              <a:defRPr sz="3600" b="1">
                <a:solidFill>
                  <a:srgbClr val="800000"/>
                </a:solidFill>
                <a:latin typeface="Arial" charset="0"/>
              </a:defRPr>
            </a:lvl2pPr>
            <a:lvl3pPr algn="ctr" rtl="0" fontAlgn="base">
              <a:spcBef>
                <a:spcPct val="0"/>
              </a:spcBef>
              <a:spcAft>
                <a:spcPct val="0"/>
              </a:spcAft>
              <a:defRPr sz="3600" b="1">
                <a:solidFill>
                  <a:srgbClr val="800000"/>
                </a:solidFill>
                <a:latin typeface="Arial" charset="0"/>
              </a:defRPr>
            </a:lvl3pPr>
            <a:lvl4pPr algn="ctr" rtl="0" fontAlgn="base">
              <a:spcBef>
                <a:spcPct val="0"/>
              </a:spcBef>
              <a:spcAft>
                <a:spcPct val="0"/>
              </a:spcAft>
              <a:defRPr sz="3600" b="1">
                <a:solidFill>
                  <a:srgbClr val="800000"/>
                </a:solidFill>
                <a:latin typeface="Arial" charset="0"/>
              </a:defRPr>
            </a:lvl4pPr>
            <a:lvl5pPr algn="ctr" rtl="0" fontAlgn="base">
              <a:spcBef>
                <a:spcPct val="0"/>
              </a:spcBef>
              <a:spcAft>
                <a:spcPct val="0"/>
              </a:spcAft>
              <a:defRPr sz="3600" b="1">
                <a:solidFill>
                  <a:srgbClr val="800000"/>
                </a:solidFill>
                <a:latin typeface="Arial" charset="0"/>
              </a:defRPr>
            </a:lvl5pPr>
            <a:lvl6pPr marL="457200" algn="ctr" rtl="0" fontAlgn="base">
              <a:spcBef>
                <a:spcPct val="0"/>
              </a:spcBef>
              <a:spcAft>
                <a:spcPct val="0"/>
              </a:spcAft>
              <a:defRPr sz="3600" b="1">
                <a:solidFill>
                  <a:srgbClr val="800000"/>
                </a:solidFill>
                <a:latin typeface="Arial" charset="0"/>
              </a:defRPr>
            </a:lvl6pPr>
            <a:lvl7pPr marL="914400" algn="ctr" rtl="0" fontAlgn="base">
              <a:spcBef>
                <a:spcPct val="0"/>
              </a:spcBef>
              <a:spcAft>
                <a:spcPct val="0"/>
              </a:spcAft>
              <a:defRPr sz="3600" b="1">
                <a:solidFill>
                  <a:srgbClr val="800000"/>
                </a:solidFill>
                <a:latin typeface="Arial" charset="0"/>
              </a:defRPr>
            </a:lvl7pPr>
            <a:lvl8pPr marL="1371600" algn="ctr" rtl="0" fontAlgn="base">
              <a:spcBef>
                <a:spcPct val="0"/>
              </a:spcBef>
              <a:spcAft>
                <a:spcPct val="0"/>
              </a:spcAft>
              <a:defRPr sz="3600" b="1">
                <a:solidFill>
                  <a:srgbClr val="800000"/>
                </a:solidFill>
                <a:latin typeface="Arial" charset="0"/>
              </a:defRPr>
            </a:lvl8pPr>
            <a:lvl9pPr marL="1828800" algn="ctr" rtl="0" fontAlgn="base">
              <a:spcBef>
                <a:spcPct val="0"/>
              </a:spcBef>
              <a:spcAft>
                <a:spcPct val="0"/>
              </a:spcAft>
              <a:defRPr sz="3600" b="1">
                <a:solidFill>
                  <a:srgbClr val="800000"/>
                </a:solidFill>
                <a:latin typeface="Arial" charset="0"/>
              </a:defRPr>
            </a:lvl9pPr>
          </a:lstStyle>
          <a:p>
            <a:pPr marL="0" marR="0" lvl="0" indent="0" defTabSz="914400" rtl="0" eaLnBrk="1" fontAlgn="base" latinLnBrk="0" hangingPunct="1">
              <a:lnSpc>
                <a:spcPct val="100000"/>
              </a:lnSpc>
              <a:spcBef>
                <a:spcPct val="0"/>
              </a:spcBef>
              <a:spcAft>
                <a:spcPct val="0"/>
              </a:spcAft>
              <a:buClrTx/>
              <a:buSzTx/>
              <a:buFontTx/>
              <a:buNone/>
              <a:tabLst/>
              <a:defRPr/>
            </a:pPr>
            <a:r>
              <a:rPr lang="en-US" sz="3200" kern="0" dirty="0">
                <a:latin typeface="Arial" panose="020B0604020202020204" pitchFamily="34" charset="0"/>
                <a:cs typeface="Arial" panose="020B0604020202020204" pitchFamily="34" charset="0"/>
              </a:rPr>
              <a:t>MAINPAGEUSER</a:t>
            </a:r>
            <a:endParaRPr kumimoji="0" lang="en-US" sz="3200" i="0" u="none" strike="noStrike" kern="0" cap="none" spc="0" normalizeH="0" baseline="0" noProof="0" dirty="0">
              <a:ln>
                <a:noFill/>
              </a:ln>
              <a:effectLst/>
              <a:uLnTx/>
              <a:uFillTx/>
              <a:latin typeface="Arial" panose="020B0604020202020204" pitchFamily="34" charset="0"/>
              <a:cs typeface="Arial" panose="020B0604020202020204" pitchFamily="34" charset="0"/>
            </a:endParaRPr>
          </a:p>
        </p:txBody>
      </p:sp>
      <p:pic>
        <p:nvPicPr>
          <p:cNvPr id="68610" name="Picture 2" descr="C:\Users\panos\Desktop\screenshots\mainpageuser.png"/>
          <p:cNvPicPr>
            <a:picLocks noChangeAspect="1" noChangeArrowheads="1"/>
          </p:cNvPicPr>
          <p:nvPr/>
        </p:nvPicPr>
        <p:blipFill>
          <a:blip r:embed="rId2"/>
          <a:srcRect/>
          <a:stretch>
            <a:fillRect/>
          </a:stretch>
        </p:blipFill>
        <p:spPr bwMode="auto">
          <a:xfrm>
            <a:off x="4709092" y="1771081"/>
            <a:ext cx="2795888" cy="5010719"/>
          </a:xfrm>
          <a:prstGeom prst="rect">
            <a:avLst/>
          </a:prstGeom>
          <a:noFill/>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EA8D763-6A81-4F1A-81FE-F66058C96B7A}"/>
              </a:ext>
            </a:extLst>
          </p:cNvPr>
          <p:cNvSpPr txBox="1"/>
          <p:nvPr/>
        </p:nvSpPr>
        <p:spPr>
          <a:xfrm>
            <a:off x="112144" y="793630"/>
            <a:ext cx="11956212" cy="369332"/>
          </a:xfrm>
          <a:prstGeom prst="rect">
            <a:avLst/>
          </a:prstGeom>
          <a:noFill/>
        </p:spPr>
        <p:txBody>
          <a:bodyPr wrap="square" rtlCol="0">
            <a:spAutoFit/>
          </a:bodyPr>
          <a:lstStyle/>
          <a:p>
            <a:pPr algn="ctr"/>
            <a:r>
              <a:rPr lang="el-GR" dirty="0"/>
              <a:t>Στην παρακάτω οθόνη ο χρήστης ψάχνει παιχνίδια. Συνδέεται με την οθόνη</a:t>
            </a:r>
            <a:r>
              <a:rPr lang="en-US" dirty="0"/>
              <a:t> MAINPAGEUSER </a:t>
            </a:r>
            <a:r>
              <a:rPr lang="el-GR" dirty="0"/>
              <a:t>και </a:t>
            </a:r>
            <a:r>
              <a:rPr lang="en-US" dirty="0"/>
              <a:t>PLAYGAME.</a:t>
            </a:r>
            <a:endParaRPr lang="el-GR" dirty="0"/>
          </a:p>
        </p:txBody>
      </p:sp>
      <p:sp>
        <p:nvSpPr>
          <p:cNvPr id="5" name="Title 1">
            <a:extLst>
              <a:ext uri="{FF2B5EF4-FFF2-40B4-BE49-F238E27FC236}">
                <a16:creationId xmlns:a16="http://schemas.microsoft.com/office/drawing/2014/main" id="{C01F53E1-E6B8-45E2-A664-AB6547A4C268}"/>
              </a:ext>
            </a:extLst>
          </p:cNvPr>
          <p:cNvSpPr txBox="1">
            <a:spLocks/>
          </p:cNvSpPr>
          <p:nvPr/>
        </p:nvSpPr>
        <p:spPr bwMode="auto">
          <a:xfrm>
            <a:off x="128464" y="76200"/>
            <a:ext cx="11957144" cy="616496"/>
          </a:xfrm>
          <a:prstGeom prst="rect">
            <a:avLst/>
          </a:prstGeom>
          <a:noFill/>
          <a:ln w="9525">
            <a:noFill/>
            <a:miter lim="800000"/>
            <a:headEnd/>
            <a:tailEnd/>
          </a:ln>
          <a:effectLst/>
        </p:spPr>
        <p:txBody>
          <a:bodyPr vert="horz" wrap="square" lIns="92075" tIns="46038" rIns="92075" bIns="46038" numCol="1" anchor="ctr" anchorCtr="0" compatLnSpc="1">
            <a:prstTxWarp prst="textNoShape">
              <a:avLst/>
            </a:prstTxWarp>
          </a:bodyPr>
          <a:lstStyle>
            <a:lvl1pPr algn="ctr" rtl="0" fontAlgn="base">
              <a:spcBef>
                <a:spcPct val="0"/>
              </a:spcBef>
              <a:spcAft>
                <a:spcPct val="0"/>
              </a:spcAft>
              <a:defRPr sz="2400" b="1">
                <a:solidFill>
                  <a:srgbClr val="800000"/>
                </a:solidFill>
                <a:latin typeface="+mj-lt"/>
                <a:ea typeface="+mj-ea"/>
                <a:cs typeface="+mj-cs"/>
              </a:defRPr>
            </a:lvl1pPr>
            <a:lvl2pPr algn="ctr" rtl="0" fontAlgn="base">
              <a:spcBef>
                <a:spcPct val="0"/>
              </a:spcBef>
              <a:spcAft>
                <a:spcPct val="0"/>
              </a:spcAft>
              <a:defRPr sz="3600" b="1">
                <a:solidFill>
                  <a:srgbClr val="800000"/>
                </a:solidFill>
                <a:latin typeface="Arial" charset="0"/>
              </a:defRPr>
            </a:lvl2pPr>
            <a:lvl3pPr algn="ctr" rtl="0" fontAlgn="base">
              <a:spcBef>
                <a:spcPct val="0"/>
              </a:spcBef>
              <a:spcAft>
                <a:spcPct val="0"/>
              </a:spcAft>
              <a:defRPr sz="3600" b="1">
                <a:solidFill>
                  <a:srgbClr val="800000"/>
                </a:solidFill>
                <a:latin typeface="Arial" charset="0"/>
              </a:defRPr>
            </a:lvl3pPr>
            <a:lvl4pPr algn="ctr" rtl="0" fontAlgn="base">
              <a:spcBef>
                <a:spcPct val="0"/>
              </a:spcBef>
              <a:spcAft>
                <a:spcPct val="0"/>
              </a:spcAft>
              <a:defRPr sz="3600" b="1">
                <a:solidFill>
                  <a:srgbClr val="800000"/>
                </a:solidFill>
                <a:latin typeface="Arial" charset="0"/>
              </a:defRPr>
            </a:lvl4pPr>
            <a:lvl5pPr algn="ctr" rtl="0" fontAlgn="base">
              <a:spcBef>
                <a:spcPct val="0"/>
              </a:spcBef>
              <a:spcAft>
                <a:spcPct val="0"/>
              </a:spcAft>
              <a:defRPr sz="3600" b="1">
                <a:solidFill>
                  <a:srgbClr val="800000"/>
                </a:solidFill>
                <a:latin typeface="Arial" charset="0"/>
              </a:defRPr>
            </a:lvl5pPr>
            <a:lvl6pPr marL="457200" algn="ctr" rtl="0" fontAlgn="base">
              <a:spcBef>
                <a:spcPct val="0"/>
              </a:spcBef>
              <a:spcAft>
                <a:spcPct val="0"/>
              </a:spcAft>
              <a:defRPr sz="3600" b="1">
                <a:solidFill>
                  <a:srgbClr val="800000"/>
                </a:solidFill>
                <a:latin typeface="Arial" charset="0"/>
              </a:defRPr>
            </a:lvl6pPr>
            <a:lvl7pPr marL="914400" algn="ctr" rtl="0" fontAlgn="base">
              <a:spcBef>
                <a:spcPct val="0"/>
              </a:spcBef>
              <a:spcAft>
                <a:spcPct val="0"/>
              </a:spcAft>
              <a:defRPr sz="3600" b="1">
                <a:solidFill>
                  <a:srgbClr val="800000"/>
                </a:solidFill>
                <a:latin typeface="Arial" charset="0"/>
              </a:defRPr>
            </a:lvl7pPr>
            <a:lvl8pPr marL="1371600" algn="ctr" rtl="0" fontAlgn="base">
              <a:spcBef>
                <a:spcPct val="0"/>
              </a:spcBef>
              <a:spcAft>
                <a:spcPct val="0"/>
              </a:spcAft>
              <a:defRPr sz="3600" b="1">
                <a:solidFill>
                  <a:srgbClr val="800000"/>
                </a:solidFill>
                <a:latin typeface="Arial" charset="0"/>
              </a:defRPr>
            </a:lvl8pPr>
            <a:lvl9pPr marL="1828800" algn="ctr" rtl="0" fontAlgn="base">
              <a:spcBef>
                <a:spcPct val="0"/>
              </a:spcBef>
              <a:spcAft>
                <a:spcPct val="0"/>
              </a:spcAft>
              <a:defRPr sz="3600" b="1">
                <a:solidFill>
                  <a:srgbClr val="800000"/>
                </a:solidFill>
                <a:latin typeface="Arial" charset="0"/>
              </a:defRPr>
            </a:lvl9pPr>
          </a:lstStyle>
          <a:p>
            <a:pPr marL="0" marR="0" lvl="0" indent="0" defTabSz="914400" rtl="0" eaLnBrk="1" fontAlgn="base" latinLnBrk="0" hangingPunct="1">
              <a:lnSpc>
                <a:spcPct val="100000"/>
              </a:lnSpc>
              <a:spcBef>
                <a:spcPct val="0"/>
              </a:spcBef>
              <a:spcAft>
                <a:spcPct val="0"/>
              </a:spcAft>
              <a:buClrTx/>
              <a:buSzTx/>
              <a:buFontTx/>
              <a:buNone/>
              <a:tabLst/>
              <a:defRPr/>
            </a:pPr>
            <a:r>
              <a:rPr lang="en-US" sz="3200" kern="0" dirty="0">
                <a:latin typeface="Arial" panose="020B0604020202020204" pitchFamily="34" charset="0"/>
                <a:cs typeface="Arial" panose="020B0604020202020204" pitchFamily="34" charset="0"/>
              </a:rPr>
              <a:t>SEARCHGAMES</a:t>
            </a:r>
            <a:endParaRPr kumimoji="0" lang="en-US" sz="3200" i="0" u="none" strike="noStrike" kern="0" cap="none" spc="0" normalizeH="0" baseline="0" noProof="0" dirty="0">
              <a:ln>
                <a:noFill/>
              </a:ln>
              <a:effectLst/>
              <a:uLnTx/>
              <a:uFillTx/>
              <a:latin typeface="Arial" panose="020B0604020202020204" pitchFamily="34" charset="0"/>
              <a:cs typeface="Arial" panose="020B0604020202020204" pitchFamily="34" charset="0"/>
            </a:endParaRPr>
          </a:p>
        </p:txBody>
      </p:sp>
      <p:pic>
        <p:nvPicPr>
          <p:cNvPr id="67586" name="Picture 2" descr="C:\Users\panos\Desktop\screenshots\searchgames.png"/>
          <p:cNvPicPr>
            <a:picLocks noChangeAspect="1" noChangeArrowheads="1"/>
          </p:cNvPicPr>
          <p:nvPr/>
        </p:nvPicPr>
        <p:blipFill>
          <a:blip r:embed="rId2"/>
          <a:srcRect/>
          <a:stretch>
            <a:fillRect/>
          </a:stretch>
        </p:blipFill>
        <p:spPr bwMode="auto">
          <a:xfrm>
            <a:off x="4678855" y="1200601"/>
            <a:ext cx="2834289" cy="5581199"/>
          </a:xfrm>
          <a:prstGeom prst="rect">
            <a:avLst/>
          </a:prstGeom>
          <a:noFill/>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EA8D763-6A81-4F1A-81FE-F66058C96B7A}"/>
              </a:ext>
            </a:extLst>
          </p:cNvPr>
          <p:cNvSpPr txBox="1"/>
          <p:nvPr/>
        </p:nvSpPr>
        <p:spPr>
          <a:xfrm>
            <a:off x="112144" y="793630"/>
            <a:ext cx="11956212" cy="369332"/>
          </a:xfrm>
          <a:prstGeom prst="rect">
            <a:avLst/>
          </a:prstGeom>
          <a:noFill/>
        </p:spPr>
        <p:txBody>
          <a:bodyPr wrap="square" rtlCol="0">
            <a:spAutoFit/>
          </a:bodyPr>
          <a:lstStyle/>
          <a:p>
            <a:pPr algn="ctr"/>
            <a:r>
              <a:rPr lang="el-GR" dirty="0"/>
              <a:t>Στην παρακάτω οθόνη ο χρήστης παίζει παιχνίδια. Συνδέεται με την οθόνη</a:t>
            </a:r>
            <a:r>
              <a:rPr lang="en-US" dirty="0"/>
              <a:t> MAINPAGEUSER </a:t>
            </a:r>
            <a:r>
              <a:rPr lang="el-GR" dirty="0"/>
              <a:t>και </a:t>
            </a:r>
            <a:r>
              <a:rPr lang="en-US" dirty="0"/>
              <a:t>PLAYGAMETURBOMODE.</a:t>
            </a:r>
            <a:endParaRPr lang="el-GR" dirty="0"/>
          </a:p>
        </p:txBody>
      </p:sp>
      <p:sp>
        <p:nvSpPr>
          <p:cNvPr id="5" name="Title 1">
            <a:extLst>
              <a:ext uri="{FF2B5EF4-FFF2-40B4-BE49-F238E27FC236}">
                <a16:creationId xmlns:a16="http://schemas.microsoft.com/office/drawing/2014/main" id="{C01F53E1-E6B8-45E2-A664-AB6547A4C268}"/>
              </a:ext>
            </a:extLst>
          </p:cNvPr>
          <p:cNvSpPr txBox="1">
            <a:spLocks/>
          </p:cNvSpPr>
          <p:nvPr/>
        </p:nvSpPr>
        <p:spPr bwMode="auto">
          <a:xfrm>
            <a:off x="128464" y="76200"/>
            <a:ext cx="11957144" cy="616496"/>
          </a:xfrm>
          <a:prstGeom prst="rect">
            <a:avLst/>
          </a:prstGeom>
          <a:noFill/>
          <a:ln w="9525">
            <a:noFill/>
            <a:miter lim="800000"/>
            <a:headEnd/>
            <a:tailEnd/>
          </a:ln>
          <a:effectLst/>
        </p:spPr>
        <p:txBody>
          <a:bodyPr vert="horz" wrap="square" lIns="92075" tIns="46038" rIns="92075" bIns="46038" numCol="1" anchor="ctr" anchorCtr="0" compatLnSpc="1">
            <a:prstTxWarp prst="textNoShape">
              <a:avLst/>
            </a:prstTxWarp>
          </a:bodyPr>
          <a:lstStyle>
            <a:lvl1pPr algn="ctr" rtl="0" fontAlgn="base">
              <a:spcBef>
                <a:spcPct val="0"/>
              </a:spcBef>
              <a:spcAft>
                <a:spcPct val="0"/>
              </a:spcAft>
              <a:defRPr sz="2400" b="1">
                <a:solidFill>
                  <a:srgbClr val="800000"/>
                </a:solidFill>
                <a:latin typeface="+mj-lt"/>
                <a:ea typeface="+mj-ea"/>
                <a:cs typeface="+mj-cs"/>
              </a:defRPr>
            </a:lvl1pPr>
            <a:lvl2pPr algn="ctr" rtl="0" fontAlgn="base">
              <a:spcBef>
                <a:spcPct val="0"/>
              </a:spcBef>
              <a:spcAft>
                <a:spcPct val="0"/>
              </a:spcAft>
              <a:defRPr sz="3600" b="1">
                <a:solidFill>
                  <a:srgbClr val="800000"/>
                </a:solidFill>
                <a:latin typeface="Arial" charset="0"/>
              </a:defRPr>
            </a:lvl2pPr>
            <a:lvl3pPr algn="ctr" rtl="0" fontAlgn="base">
              <a:spcBef>
                <a:spcPct val="0"/>
              </a:spcBef>
              <a:spcAft>
                <a:spcPct val="0"/>
              </a:spcAft>
              <a:defRPr sz="3600" b="1">
                <a:solidFill>
                  <a:srgbClr val="800000"/>
                </a:solidFill>
                <a:latin typeface="Arial" charset="0"/>
              </a:defRPr>
            </a:lvl3pPr>
            <a:lvl4pPr algn="ctr" rtl="0" fontAlgn="base">
              <a:spcBef>
                <a:spcPct val="0"/>
              </a:spcBef>
              <a:spcAft>
                <a:spcPct val="0"/>
              </a:spcAft>
              <a:defRPr sz="3600" b="1">
                <a:solidFill>
                  <a:srgbClr val="800000"/>
                </a:solidFill>
                <a:latin typeface="Arial" charset="0"/>
              </a:defRPr>
            </a:lvl4pPr>
            <a:lvl5pPr algn="ctr" rtl="0" fontAlgn="base">
              <a:spcBef>
                <a:spcPct val="0"/>
              </a:spcBef>
              <a:spcAft>
                <a:spcPct val="0"/>
              </a:spcAft>
              <a:defRPr sz="3600" b="1">
                <a:solidFill>
                  <a:srgbClr val="800000"/>
                </a:solidFill>
                <a:latin typeface="Arial" charset="0"/>
              </a:defRPr>
            </a:lvl5pPr>
            <a:lvl6pPr marL="457200" algn="ctr" rtl="0" fontAlgn="base">
              <a:spcBef>
                <a:spcPct val="0"/>
              </a:spcBef>
              <a:spcAft>
                <a:spcPct val="0"/>
              </a:spcAft>
              <a:defRPr sz="3600" b="1">
                <a:solidFill>
                  <a:srgbClr val="800000"/>
                </a:solidFill>
                <a:latin typeface="Arial" charset="0"/>
              </a:defRPr>
            </a:lvl6pPr>
            <a:lvl7pPr marL="914400" algn="ctr" rtl="0" fontAlgn="base">
              <a:spcBef>
                <a:spcPct val="0"/>
              </a:spcBef>
              <a:spcAft>
                <a:spcPct val="0"/>
              </a:spcAft>
              <a:defRPr sz="3600" b="1">
                <a:solidFill>
                  <a:srgbClr val="800000"/>
                </a:solidFill>
                <a:latin typeface="Arial" charset="0"/>
              </a:defRPr>
            </a:lvl7pPr>
            <a:lvl8pPr marL="1371600" algn="ctr" rtl="0" fontAlgn="base">
              <a:spcBef>
                <a:spcPct val="0"/>
              </a:spcBef>
              <a:spcAft>
                <a:spcPct val="0"/>
              </a:spcAft>
              <a:defRPr sz="3600" b="1">
                <a:solidFill>
                  <a:srgbClr val="800000"/>
                </a:solidFill>
                <a:latin typeface="Arial" charset="0"/>
              </a:defRPr>
            </a:lvl8pPr>
            <a:lvl9pPr marL="1828800" algn="ctr" rtl="0" fontAlgn="base">
              <a:spcBef>
                <a:spcPct val="0"/>
              </a:spcBef>
              <a:spcAft>
                <a:spcPct val="0"/>
              </a:spcAft>
              <a:defRPr sz="3600" b="1">
                <a:solidFill>
                  <a:srgbClr val="800000"/>
                </a:solidFill>
                <a:latin typeface="Arial" charset="0"/>
              </a:defRPr>
            </a:lvl9pPr>
          </a:lstStyle>
          <a:p>
            <a:pPr marL="0" marR="0" lvl="0" indent="0" defTabSz="914400" rtl="0" eaLnBrk="1" fontAlgn="base" latinLnBrk="0" hangingPunct="1">
              <a:lnSpc>
                <a:spcPct val="100000"/>
              </a:lnSpc>
              <a:spcBef>
                <a:spcPct val="0"/>
              </a:spcBef>
              <a:spcAft>
                <a:spcPct val="0"/>
              </a:spcAft>
              <a:buClrTx/>
              <a:buSzTx/>
              <a:buFontTx/>
              <a:buNone/>
              <a:tabLst/>
              <a:defRPr/>
            </a:pPr>
            <a:r>
              <a:rPr lang="en-US" sz="3200" kern="0" dirty="0">
                <a:latin typeface="Arial" panose="020B0604020202020204" pitchFamily="34" charset="0"/>
                <a:cs typeface="Arial" panose="020B0604020202020204" pitchFamily="34" charset="0"/>
              </a:rPr>
              <a:t>PLAYGAME</a:t>
            </a:r>
            <a:endParaRPr kumimoji="0" lang="en-US" sz="3200" i="0" u="none" strike="noStrike" kern="0" cap="none" spc="0" normalizeH="0" baseline="0" noProof="0" dirty="0">
              <a:ln>
                <a:noFill/>
              </a:ln>
              <a:effectLst/>
              <a:uLnTx/>
              <a:uFillTx/>
              <a:latin typeface="Arial" panose="020B0604020202020204" pitchFamily="34" charset="0"/>
              <a:cs typeface="Arial" panose="020B0604020202020204" pitchFamily="34" charset="0"/>
            </a:endParaRPr>
          </a:p>
        </p:txBody>
      </p:sp>
      <p:pic>
        <p:nvPicPr>
          <p:cNvPr id="3" name="Εικόνα 2">
            <a:extLst>
              <a:ext uri="{FF2B5EF4-FFF2-40B4-BE49-F238E27FC236}">
                <a16:creationId xmlns:a16="http://schemas.microsoft.com/office/drawing/2014/main" id="{6E307330-54BB-435D-F500-436F053FAFA6}"/>
              </a:ext>
            </a:extLst>
          </p:cNvPr>
          <p:cNvPicPr>
            <a:picLocks noChangeAspect="1"/>
          </p:cNvPicPr>
          <p:nvPr/>
        </p:nvPicPr>
        <p:blipFill>
          <a:blip r:embed="rId2"/>
          <a:stretch>
            <a:fillRect/>
          </a:stretch>
        </p:blipFill>
        <p:spPr>
          <a:xfrm>
            <a:off x="4662598" y="1187696"/>
            <a:ext cx="2855304" cy="5594104"/>
          </a:xfrm>
          <a:prstGeom prst="rect">
            <a:avLst/>
          </a:prstGeom>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EA8D763-6A81-4F1A-81FE-F66058C96B7A}"/>
              </a:ext>
            </a:extLst>
          </p:cNvPr>
          <p:cNvSpPr txBox="1"/>
          <p:nvPr/>
        </p:nvSpPr>
        <p:spPr>
          <a:xfrm>
            <a:off x="112144" y="793630"/>
            <a:ext cx="11956212" cy="369332"/>
          </a:xfrm>
          <a:prstGeom prst="rect">
            <a:avLst/>
          </a:prstGeom>
          <a:noFill/>
        </p:spPr>
        <p:txBody>
          <a:bodyPr wrap="square" rtlCol="0">
            <a:spAutoFit/>
          </a:bodyPr>
          <a:lstStyle/>
          <a:p>
            <a:pPr algn="ctr"/>
            <a:r>
              <a:rPr lang="el-GR" dirty="0"/>
              <a:t>Στην παρακάτω οθόνη ο χρήστης παίζει παιχνίδια σε</a:t>
            </a:r>
            <a:r>
              <a:rPr lang="en-US" dirty="0"/>
              <a:t> turbo mode</a:t>
            </a:r>
            <a:r>
              <a:rPr lang="el-GR" dirty="0"/>
              <a:t> . Συνδέεται με την οθόνη</a:t>
            </a:r>
            <a:r>
              <a:rPr lang="en-US" dirty="0"/>
              <a:t> PLAYGAME.</a:t>
            </a:r>
            <a:endParaRPr lang="el-GR" dirty="0"/>
          </a:p>
        </p:txBody>
      </p:sp>
      <p:sp>
        <p:nvSpPr>
          <p:cNvPr id="5" name="Title 1">
            <a:extLst>
              <a:ext uri="{FF2B5EF4-FFF2-40B4-BE49-F238E27FC236}">
                <a16:creationId xmlns:a16="http://schemas.microsoft.com/office/drawing/2014/main" id="{C01F53E1-E6B8-45E2-A664-AB6547A4C268}"/>
              </a:ext>
            </a:extLst>
          </p:cNvPr>
          <p:cNvSpPr txBox="1">
            <a:spLocks/>
          </p:cNvSpPr>
          <p:nvPr/>
        </p:nvSpPr>
        <p:spPr bwMode="auto">
          <a:xfrm>
            <a:off x="128464" y="76200"/>
            <a:ext cx="11957144" cy="616496"/>
          </a:xfrm>
          <a:prstGeom prst="rect">
            <a:avLst/>
          </a:prstGeom>
          <a:noFill/>
          <a:ln w="9525">
            <a:noFill/>
            <a:miter lim="800000"/>
            <a:headEnd/>
            <a:tailEnd/>
          </a:ln>
          <a:effectLst/>
        </p:spPr>
        <p:txBody>
          <a:bodyPr vert="horz" wrap="square" lIns="92075" tIns="46038" rIns="92075" bIns="46038" numCol="1" anchor="ctr" anchorCtr="0" compatLnSpc="1">
            <a:prstTxWarp prst="textNoShape">
              <a:avLst/>
            </a:prstTxWarp>
          </a:bodyPr>
          <a:lstStyle>
            <a:lvl1pPr algn="ctr" rtl="0" fontAlgn="base">
              <a:spcBef>
                <a:spcPct val="0"/>
              </a:spcBef>
              <a:spcAft>
                <a:spcPct val="0"/>
              </a:spcAft>
              <a:defRPr sz="2400" b="1">
                <a:solidFill>
                  <a:srgbClr val="800000"/>
                </a:solidFill>
                <a:latin typeface="+mj-lt"/>
                <a:ea typeface="+mj-ea"/>
                <a:cs typeface="+mj-cs"/>
              </a:defRPr>
            </a:lvl1pPr>
            <a:lvl2pPr algn="ctr" rtl="0" fontAlgn="base">
              <a:spcBef>
                <a:spcPct val="0"/>
              </a:spcBef>
              <a:spcAft>
                <a:spcPct val="0"/>
              </a:spcAft>
              <a:defRPr sz="3600" b="1">
                <a:solidFill>
                  <a:srgbClr val="800000"/>
                </a:solidFill>
                <a:latin typeface="Arial" charset="0"/>
              </a:defRPr>
            </a:lvl2pPr>
            <a:lvl3pPr algn="ctr" rtl="0" fontAlgn="base">
              <a:spcBef>
                <a:spcPct val="0"/>
              </a:spcBef>
              <a:spcAft>
                <a:spcPct val="0"/>
              </a:spcAft>
              <a:defRPr sz="3600" b="1">
                <a:solidFill>
                  <a:srgbClr val="800000"/>
                </a:solidFill>
                <a:latin typeface="Arial" charset="0"/>
              </a:defRPr>
            </a:lvl3pPr>
            <a:lvl4pPr algn="ctr" rtl="0" fontAlgn="base">
              <a:spcBef>
                <a:spcPct val="0"/>
              </a:spcBef>
              <a:spcAft>
                <a:spcPct val="0"/>
              </a:spcAft>
              <a:defRPr sz="3600" b="1">
                <a:solidFill>
                  <a:srgbClr val="800000"/>
                </a:solidFill>
                <a:latin typeface="Arial" charset="0"/>
              </a:defRPr>
            </a:lvl4pPr>
            <a:lvl5pPr algn="ctr" rtl="0" fontAlgn="base">
              <a:spcBef>
                <a:spcPct val="0"/>
              </a:spcBef>
              <a:spcAft>
                <a:spcPct val="0"/>
              </a:spcAft>
              <a:defRPr sz="3600" b="1">
                <a:solidFill>
                  <a:srgbClr val="800000"/>
                </a:solidFill>
                <a:latin typeface="Arial" charset="0"/>
              </a:defRPr>
            </a:lvl5pPr>
            <a:lvl6pPr marL="457200" algn="ctr" rtl="0" fontAlgn="base">
              <a:spcBef>
                <a:spcPct val="0"/>
              </a:spcBef>
              <a:spcAft>
                <a:spcPct val="0"/>
              </a:spcAft>
              <a:defRPr sz="3600" b="1">
                <a:solidFill>
                  <a:srgbClr val="800000"/>
                </a:solidFill>
                <a:latin typeface="Arial" charset="0"/>
              </a:defRPr>
            </a:lvl6pPr>
            <a:lvl7pPr marL="914400" algn="ctr" rtl="0" fontAlgn="base">
              <a:spcBef>
                <a:spcPct val="0"/>
              </a:spcBef>
              <a:spcAft>
                <a:spcPct val="0"/>
              </a:spcAft>
              <a:defRPr sz="3600" b="1">
                <a:solidFill>
                  <a:srgbClr val="800000"/>
                </a:solidFill>
                <a:latin typeface="Arial" charset="0"/>
              </a:defRPr>
            </a:lvl7pPr>
            <a:lvl8pPr marL="1371600" algn="ctr" rtl="0" fontAlgn="base">
              <a:spcBef>
                <a:spcPct val="0"/>
              </a:spcBef>
              <a:spcAft>
                <a:spcPct val="0"/>
              </a:spcAft>
              <a:defRPr sz="3600" b="1">
                <a:solidFill>
                  <a:srgbClr val="800000"/>
                </a:solidFill>
                <a:latin typeface="Arial" charset="0"/>
              </a:defRPr>
            </a:lvl8pPr>
            <a:lvl9pPr marL="1828800" algn="ctr" rtl="0" fontAlgn="base">
              <a:spcBef>
                <a:spcPct val="0"/>
              </a:spcBef>
              <a:spcAft>
                <a:spcPct val="0"/>
              </a:spcAft>
              <a:defRPr sz="3600" b="1">
                <a:solidFill>
                  <a:srgbClr val="800000"/>
                </a:solidFill>
                <a:latin typeface="Arial" charset="0"/>
              </a:defRPr>
            </a:lvl9pPr>
          </a:lstStyle>
          <a:p>
            <a:pPr marL="0" marR="0" lvl="0" indent="0" defTabSz="914400" rtl="0" eaLnBrk="1" fontAlgn="base" latinLnBrk="0" hangingPunct="1">
              <a:lnSpc>
                <a:spcPct val="100000"/>
              </a:lnSpc>
              <a:spcBef>
                <a:spcPct val="0"/>
              </a:spcBef>
              <a:spcAft>
                <a:spcPct val="0"/>
              </a:spcAft>
              <a:buClrTx/>
              <a:buSzTx/>
              <a:buFontTx/>
              <a:buNone/>
              <a:tabLst/>
              <a:defRPr/>
            </a:pPr>
            <a:r>
              <a:rPr lang="en-US" sz="3200" kern="0" dirty="0">
                <a:latin typeface="Arial" panose="020B0604020202020204" pitchFamily="34" charset="0"/>
                <a:cs typeface="Arial" panose="020B0604020202020204" pitchFamily="34" charset="0"/>
              </a:rPr>
              <a:t>PLAYGAMETURBOMODE</a:t>
            </a:r>
            <a:endParaRPr kumimoji="0" lang="en-US" sz="3200" i="0" u="none" strike="noStrike" kern="0" cap="none" spc="0" normalizeH="0" baseline="0" noProof="0" dirty="0">
              <a:ln>
                <a:noFill/>
              </a:ln>
              <a:effectLst/>
              <a:uLnTx/>
              <a:uFillTx/>
              <a:latin typeface="Arial" panose="020B0604020202020204" pitchFamily="34" charset="0"/>
              <a:cs typeface="Arial" panose="020B0604020202020204" pitchFamily="34" charset="0"/>
            </a:endParaRPr>
          </a:p>
        </p:txBody>
      </p:sp>
      <p:pic>
        <p:nvPicPr>
          <p:cNvPr id="70658" name="Picture 2" descr="C:\Users\panos\Desktop\screenshots\playgameturbomode.png"/>
          <p:cNvPicPr>
            <a:picLocks noChangeAspect="1" noChangeArrowheads="1"/>
          </p:cNvPicPr>
          <p:nvPr/>
        </p:nvPicPr>
        <p:blipFill>
          <a:blip r:embed="rId2"/>
          <a:srcRect/>
          <a:stretch>
            <a:fillRect/>
          </a:stretch>
        </p:blipFill>
        <p:spPr bwMode="auto">
          <a:xfrm>
            <a:off x="4624917" y="1226389"/>
            <a:ext cx="2964238" cy="5555411"/>
          </a:xfrm>
          <a:prstGeom prst="rect">
            <a:avLst/>
          </a:prstGeom>
          <a:noFill/>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C01F53E1-E6B8-45E2-A664-AB6547A4C268}"/>
              </a:ext>
            </a:extLst>
          </p:cNvPr>
          <p:cNvSpPr txBox="1">
            <a:spLocks/>
          </p:cNvSpPr>
          <p:nvPr/>
        </p:nvSpPr>
        <p:spPr bwMode="auto">
          <a:xfrm>
            <a:off x="128464" y="76200"/>
            <a:ext cx="12063536" cy="616496"/>
          </a:xfrm>
          <a:prstGeom prst="rect">
            <a:avLst/>
          </a:prstGeom>
          <a:noFill/>
          <a:ln w="9525">
            <a:noFill/>
            <a:miter lim="800000"/>
            <a:headEnd/>
            <a:tailEnd/>
          </a:ln>
          <a:effectLst/>
        </p:spPr>
        <p:txBody>
          <a:bodyPr vert="horz" wrap="square" lIns="92075" tIns="46038" rIns="92075" bIns="46038" numCol="1" anchor="ctr" anchorCtr="0" compatLnSpc="1">
            <a:prstTxWarp prst="textNoShape">
              <a:avLst/>
            </a:prstTxWarp>
          </a:bodyPr>
          <a:lstStyle>
            <a:lvl1pPr algn="ctr" rtl="0" fontAlgn="base">
              <a:spcBef>
                <a:spcPct val="0"/>
              </a:spcBef>
              <a:spcAft>
                <a:spcPct val="0"/>
              </a:spcAft>
              <a:defRPr sz="2400" b="1">
                <a:solidFill>
                  <a:srgbClr val="800000"/>
                </a:solidFill>
                <a:latin typeface="+mj-lt"/>
                <a:ea typeface="+mj-ea"/>
                <a:cs typeface="+mj-cs"/>
              </a:defRPr>
            </a:lvl1pPr>
            <a:lvl2pPr algn="ctr" rtl="0" fontAlgn="base">
              <a:spcBef>
                <a:spcPct val="0"/>
              </a:spcBef>
              <a:spcAft>
                <a:spcPct val="0"/>
              </a:spcAft>
              <a:defRPr sz="3600" b="1">
                <a:solidFill>
                  <a:srgbClr val="800000"/>
                </a:solidFill>
                <a:latin typeface="Arial" charset="0"/>
              </a:defRPr>
            </a:lvl2pPr>
            <a:lvl3pPr algn="ctr" rtl="0" fontAlgn="base">
              <a:spcBef>
                <a:spcPct val="0"/>
              </a:spcBef>
              <a:spcAft>
                <a:spcPct val="0"/>
              </a:spcAft>
              <a:defRPr sz="3600" b="1">
                <a:solidFill>
                  <a:srgbClr val="800000"/>
                </a:solidFill>
                <a:latin typeface="Arial" charset="0"/>
              </a:defRPr>
            </a:lvl3pPr>
            <a:lvl4pPr algn="ctr" rtl="0" fontAlgn="base">
              <a:spcBef>
                <a:spcPct val="0"/>
              </a:spcBef>
              <a:spcAft>
                <a:spcPct val="0"/>
              </a:spcAft>
              <a:defRPr sz="3600" b="1">
                <a:solidFill>
                  <a:srgbClr val="800000"/>
                </a:solidFill>
                <a:latin typeface="Arial" charset="0"/>
              </a:defRPr>
            </a:lvl4pPr>
            <a:lvl5pPr algn="ctr" rtl="0" fontAlgn="base">
              <a:spcBef>
                <a:spcPct val="0"/>
              </a:spcBef>
              <a:spcAft>
                <a:spcPct val="0"/>
              </a:spcAft>
              <a:defRPr sz="3600" b="1">
                <a:solidFill>
                  <a:srgbClr val="800000"/>
                </a:solidFill>
                <a:latin typeface="Arial" charset="0"/>
              </a:defRPr>
            </a:lvl5pPr>
            <a:lvl6pPr marL="457200" algn="ctr" rtl="0" fontAlgn="base">
              <a:spcBef>
                <a:spcPct val="0"/>
              </a:spcBef>
              <a:spcAft>
                <a:spcPct val="0"/>
              </a:spcAft>
              <a:defRPr sz="3600" b="1">
                <a:solidFill>
                  <a:srgbClr val="800000"/>
                </a:solidFill>
                <a:latin typeface="Arial" charset="0"/>
              </a:defRPr>
            </a:lvl6pPr>
            <a:lvl7pPr marL="914400" algn="ctr" rtl="0" fontAlgn="base">
              <a:spcBef>
                <a:spcPct val="0"/>
              </a:spcBef>
              <a:spcAft>
                <a:spcPct val="0"/>
              </a:spcAft>
              <a:defRPr sz="3600" b="1">
                <a:solidFill>
                  <a:srgbClr val="800000"/>
                </a:solidFill>
                <a:latin typeface="Arial" charset="0"/>
              </a:defRPr>
            </a:lvl7pPr>
            <a:lvl8pPr marL="1371600" algn="ctr" rtl="0" fontAlgn="base">
              <a:spcBef>
                <a:spcPct val="0"/>
              </a:spcBef>
              <a:spcAft>
                <a:spcPct val="0"/>
              </a:spcAft>
              <a:defRPr sz="3600" b="1">
                <a:solidFill>
                  <a:srgbClr val="800000"/>
                </a:solidFill>
                <a:latin typeface="Arial" charset="0"/>
              </a:defRPr>
            </a:lvl8pPr>
            <a:lvl9pPr marL="1828800" algn="ctr" rtl="0" fontAlgn="base">
              <a:spcBef>
                <a:spcPct val="0"/>
              </a:spcBef>
              <a:spcAft>
                <a:spcPct val="0"/>
              </a:spcAft>
              <a:defRPr sz="3600" b="1">
                <a:solidFill>
                  <a:srgbClr val="800000"/>
                </a:solidFill>
                <a:latin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l-GR" kern="0" dirty="0">
                <a:latin typeface="Arial" panose="020B0604020202020204" pitchFamily="34" charset="0"/>
                <a:cs typeface="Arial" panose="020B0604020202020204" pitchFamily="34" charset="0"/>
              </a:rPr>
              <a:t>Ονομασία </a:t>
            </a:r>
            <a:r>
              <a:rPr lang="en-US" kern="0" dirty="0">
                <a:latin typeface="Arial" panose="020B0604020202020204" pitchFamily="34" charset="0"/>
                <a:cs typeface="Arial" panose="020B0604020202020204" pitchFamily="34" charset="0"/>
              </a:rPr>
              <a:t>3</a:t>
            </a:r>
            <a:r>
              <a:rPr lang="el-GR" kern="0" baseline="30000" dirty="0">
                <a:latin typeface="Arial" panose="020B0604020202020204" pitchFamily="34" charset="0"/>
                <a:cs typeface="Arial" panose="020B0604020202020204" pitchFamily="34" charset="0"/>
              </a:rPr>
              <a:t>ης</a:t>
            </a:r>
            <a:r>
              <a:rPr lang="el-GR" kern="0" dirty="0">
                <a:latin typeface="Arial" panose="020B0604020202020204" pitchFamily="34" charset="0"/>
                <a:cs typeface="Arial" panose="020B0604020202020204" pitchFamily="34" charset="0"/>
              </a:rPr>
              <a:t> Παρόμοιας Εφαρμογής</a:t>
            </a:r>
            <a:endParaRPr kumimoji="0" lang="en-US" sz="2400" i="0" u="none" strike="noStrike" kern="0" cap="none" spc="0" normalizeH="0" baseline="0" noProof="0" dirty="0">
              <a:ln>
                <a:noFill/>
              </a:ln>
              <a:solidFill>
                <a:srgbClr val="800000"/>
              </a:solidFill>
              <a:effectLst/>
              <a:uLnTx/>
              <a:uFillTx/>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FC491AFE-559A-4183-B22E-E0EB41D9AF3A}"/>
              </a:ext>
            </a:extLst>
          </p:cNvPr>
          <p:cNvSpPr txBox="1"/>
          <p:nvPr/>
        </p:nvSpPr>
        <p:spPr>
          <a:xfrm>
            <a:off x="1219200" y="1251284"/>
            <a:ext cx="10619874" cy="4524315"/>
          </a:xfrm>
          <a:prstGeom prst="rect">
            <a:avLst/>
          </a:prstGeom>
          <a:noFill/>
        </p:spPr>
        <p:txBody>
          <a:bodyPr wrap="square">
            <a:spAutoFit/>
          </a:bodyPr>
          <a:lstStyle/>
          <a:p>
            <a:pPr marL="342900" indent="-342900" algn="just">
              <a:buFont typeface="Wingdings" panose="05000000000000000000" pitchFamily="2" charset="2"/>
              <a:buChar char="q"/>
            </a:pPr>
            <a:r>
              <a:rPr lang="en-US" b="1" dirty="0"/>
              <a:t>Pamestoixima.gr</a:t>
            </a:r>
            <a:endParaRPr lang="el-GR" b="1" dirty="0"/>
          </a:p>
          <a:p>
            <a:endParaRPr lang="en-US" b="1" dirty="0"/>
          </a:p>
          <a:p>
            <a:pPr marL="800100" lvl="1" indent="-342900" algn="just">
              <a:buFont typeface="Arial" panose="020B0604020202020204" pitchFamily="34" charset="0"/>
              <a:buChar char="•"/>
            </a:pPr>
            <a:r>
              <a:rPr lang="el-GR" b="1" dirty="0"/>
              <a:t>Πλεονεκτήματα:</a:t>
            </a:r>
          </a:p>
          <a:p>
            <a:pPr marL="1257300" lvl="2" indent="-342900" algn="just">
              <a:buFont typeface="Wingdings" panose="05000000000000000000" pitchFamily="2" charset="2"/>
              <a:buChar char="ü"/>
            </a:pPr>
            <a:r>
              <a:rPr lang="el-GR" b="0" i="0" dirty="0">
                <a:effectLst/>
                <a:latin typeface="Roboto" panose="02000000000000000000" pitchFamily="2" charset="0"/>
              </a:rPr>
              <a:t>Αξιοπιστία &amp; ασφάλεια ΟΠΑΠ</a:t>
            </a:r>
            <a:r>
              <a:rPr lang="en-US" b="0" i="0" dirty="0">
                <a:effectLst/>
                <a:latin typeface="Roboto" panose="02000000000000000000" pitchFamily="2" charset="0"/>
              </a:rPr>
              <a:t>.</a:t>
            </a:r>
            <a:endParaRPr lang="el-GR" dirty="0"/>
          </a:p>
          <a:p>
            <a:pPr marL="1257300" lvl="2" indent="-342900" algn="just">
              <a:buFont typeface="Wingdings" panose="05000000000000000000" pitchFamily="2" charset="2"/>
              <a:buChar char="ü"/>
            </a:pPr>
            <a:r>
              <a:rPr lang="el-GR" b="0" i="0" dirty="0">
                <a:effectLst/>
                <a:latin typeface="Roboto" panose="02000000000000000000" pitchFamily="2" charset="0"/>
              </a:rPr>
              <a:t>Βελτιωμένες αποδόσεις</a:t>
            </a:r>
            <a:r>
              <a:rPr lang="en-US" b="0" i="0" dirty="0">
                <a:effectLst/>
                <a:latin typeface="Roboto" panose="02000000000000000000" pitchFamily="2" charset="0"/>
              </a:rPr>
              <a:t> </a:t>
            </a:r>
            <a:r>
              <a:rPr lang="el-GR" b="0" i="0" dirty="0">
                <a:effectLst/>
                <a:latin typeface="Roboto" panose="02000000000000000000" pitchFamily="2" charset="0"/>
              </a:rPr>
              <a:t>, χαμηλή γκανιότα</a:t>
            </a:r>
            <a:r>
              <a:rPr lang="en-US" b="0" i="0" dirty="0">
                <a:effectLst/>
                <a:latin typeface="Roboto" panose="02000000000000000000" pitchFamily="2" charset="0"/>
              </a:rPr>
              <a:t>.</a:t>
            </a:r>
            <a:endParaRPr lang="en-US" dirty="0">
              <a:latin typeface="Roboto" panose="02000000000000000000" pitchFamily="2" charset="0"/>
            </a:endParaRPr>
          </a:p>
          <a:p>
            <a:pPr marL="1257300" lvl="2" indent="-342900" algn="just">
              <a:buFont typeface="Wingdings" panose="05000000000000000000" pitchFamily="2" charset="2"/>
              <a:buChar char="ü"/>
            </a:pPr>
            <a:r>
              <a:rPr lang="el-GR" b="0" i="0" dirty="0">
                <a:effectLst/>
                <a:latin typeface="Roboto" panose="02000000000000000000" pitchFamily="2" charset="0"/>
              </a:rPr>
              <a:t>Combo bets και πολλά ειδικά στο μπάσκετ</a:t>
            </a:r>
            <a:r>
              <a:rPr lang="en-US" b="0" i="0" dirty="0">
                <a:effectLst/>
                <a:latin typeface="Roboto" panose="02000000000000000000" pitchFamily="2" charset="0"/>
              </a:rPr>
              <a:t>.</a:t>
            </a:r>
            <a:endParaRPr lang="en-US" i="0" dirty="0">
              <a:effectLst/>
            </a:endParaRPr>
          </a:p>
          <a:p>
            <a:pPr marL="1257300" lvl="2" indent="-342900" algn="just">
              <a:buFont typeface="Wingdings" panose="05000000000000000000" pitchFamily="2" charset="2"/>
              <a:buChar char="ü"/>
            </a:pPr>
            <a:r>
              <a:rPr lang="el-GR" b="0" i="0" dirty="0">
                <a:effectLst/>
                <a:latin typeface="Roboto" panose="02000000000000000000" pitchFamily="2" charset="0"/>
              </a:rPr>
              <a:t>Πλούσιο </a:t>
            </a:r>
            <a:r>
              <a:rPr lang="en-US" b="0" i="0" dirty="0">
                <a:effectLst/>
                <a:latin typeface="Roboto" panose="02000000000000000000" pitchFamily="2" charset="0"/>
              </a:rPr>
              <a:t>Live streaming(La Liga , Ligue 1 , NBA </a:t>
            </a:r>
            <a:r>
              <a:rPr lang="el-GR" b="0" i="0" dirty="0">
                <a:effectLst/>
                <a:latin typeface="Roboto" panose="02000000000000000000" pitchFamily="2" charset="0"/>
              </a:rPr>
              <a:t>κα)</a:t>
            </a:r>
            <a:r>
              <a:rPr lang="en-US" b="0" i="0" dirty="0">
                <a:effectLst/>
                <a:latin typeface="Roboto" panose="02000000000000000000" pitchFamily="2" charset="0"/>
              </a:rPr>
              <a:t>.</a:t>
            </a:r>
          </a:p>
          <a:p>
            <a:pPr marL="1257300" lvl="2" indent="-342900" algn="just">
              <a:buFont typeface="Wingdings" panose="05000000000000000000" pitchFamily="2" charset="2"/>
              <a:buChar char="ü"/>
            </a:pPr>
            <a:r>
              <a:rPr lang="el-GR" b="0" i="0" dirty="0">
                <a:effectLst/>
                <a:latin typeface="Roboto" panose="02000000000000000000" pitchFamily="2" charset="0"/>
              </a:rPr>
              <a:t>Καταθέσεις με Paysafe</a:t>
            </a:r>
            <a:r>
              <a:rPr lang="en-US" b="0" i="0" dirty="0">
                <a:effectLst/>
                <a:latin typeface="Roboto" panose="02000000000000000000" pitchFamily="2" charset="0"/>
              </a:rPr>
              <a:t> </a:t>
            </a:r>
            <a:r>
              <a:rPr lang="el-GR" b="0" i="0" dirty="0">
                <a:effectLst/>
                <a:latin typeface="Roboto" panose="02000000000000000000" pitchFamily="2" charset="0"/>
              </a:rPr>
              <a:t>, Skrill &amp; Paypal</a:t>
            </a:r>
            <a:r>
              <a:rPr lang="en-US" b="0" i="0" dirty="0">
                <a:effectLst/>
                <a:latin typeface="Roboto" panose="02000000000000000000" pitchFamily="2" charset="0"/>
              </a:rPr>
              <a:t>.</a:t>
            </a:r>
          </a:p>
          <a:p>
            <a:pPr marL="1257300" lvl="2" indent="-342900" algn="just">
              <a:buFont typeface="Wingdings" panose="05000000000000000000" pitchFamily="2" charset="2"/>
              <a:buChar char="ü"/>
            </a:pPr>
            <a:r>
              <a:rPr lang="el-GR" b="0" i="0" dirty="0">
                <a:effectLst/>
                <a:latin typeface="Roboto" panose="02000000000000000000" pitchFamily="2" charset="0"/>
              </a:rPr>
              <a:t>Ειδικά στοιχήματα &amp; Ασιατικό Χάντικαπ</a:t>
            </a:r>
            <a:r>
              <a:rPr lang="en-US" b="0" i="0" dirty="0">
                <a:effectLst/>
                <a:latin typeface="Roboto" panose="02000000000000000000" pitchFamily="2" charset="0"/>
              </a:rPr>
              <a:t>.</a:t>
            </a:r>
            <a:endParaRPr lang="en-US" dirty="0">
              <a:latin typeface="Roboto" panose="02000000000000000000" pitchFamily="2" charset="0"/>
            </a:endParaRPr>
          </a:p>
          <a:p>
            <a:pPr marL="1257300" lvl="2" indent="-342900" algn="just">
              <a:buFont typeface="Wingdings" panose="05000000000000000000" pitchFamily="2" charset="2"/>
              <a:buChar char="ü"/>
            </a:pPr>
            <a:r>
              <a:rPr lang="el-GR" b="0" i="0" dirty="0">
                <a:effectLst/>
                <a:latin typeface="Roboto" panose="02000000000000000000" pitchFamily="2" charset="0"/>
              </a:rPr>
              <a:t>Virtual Sports από 4 διαφορετικούς providers</a:t>
            </a:r>
            <a:r>
              <a:rPr lang="en-US" b="0" i="0" dirty="0">
                <a:effectLst/>
                <a:latin typeface="Roboto" panose="02000000000000000000" pitchFamily="2" charset="0"/>
              </a:rPr>
              <a:t>.</a:t>
            </a:r>
          </a:p>
          <a:p>
            <a:pPr marL="1257300" lvl="2" indent="-342900" algn="just">
              <a:buFont typeface="Wingdings" panose="05000000000000000000" pitchFamily="2" charset="2"/>
              <a:buChar char="ü"/>
            </a:pPr>
            <a:r>
              <a:rPr lang="el-GR" b="0" i="0" dirty="0">
                <a:effectLst/>
                <a:latin typeface="Roboto" panose="02000000000000000000" pitchFamily="2" charset="0"/>
              </a:rPr>
              <a:t>Ανανεωμένο </a:t>
            </a:r>
            <a:r>
              <a:rPr lang="en-US" b="0" i="0" dirty="0">
                <a:effectLst/>
                <a:latin typeface="Roboto" panose="02000000000000000000" pitchFamily="2" charset="0"/>
              </a:rPr>
              <a:t>live betting.</a:t>
            </a:r>
            <a:endParaRPr lang="en-US" dirty="0">
              <a:latin typeface="Roboto" panose="02000000000000000000" pitchFamily="2" charset="0"/>
            </a:endParaRPr>
          </a:p>
          <a:p>
            <a:pPr marL="1257300" lvl="2" indent="-342900" algn="just">
              <a:buFont typeface="Wingdings" panose="05000000000000000000" pitchFamily="2" charset="2"/>
              <a:buChar char="ü"/>
            </a:pPr>
            <a:r>
              <a:rPr lang="el-GR" b="0" i="0" dirty="0">
                <a:effectLst/>
                <a:latin typeface="Roboto" panose="02000000000000000000" pitchFamily="2" charset="0"/>
              </a:rPr>
              <a:t>Δυνατότητα </a:t>
            </a:r>
            <a:r>
              <a:rPr lang="en-US" b="0" i="0" dirty="0">
                <a:effectLst/>
                <a:latin typeface="Roboto" panose="02000000000000000000" pitchFamily="2" charset="0"/>
              </a:rPr>
              <a:t>Cash out.</a:t>
            </a:r>
          </a:p>
          <a:p>
            <a:pPr marL="1257300" lvl="2" indent="-342900" algn="just">
              <a:buFont typeface="Wingdings" panose="05000000000000000000" pitchFamily="2" charset="2"/>
              <a:buChar char="ü"/>
            </a:pPr>
            <a:r>
              <a:rPr lang="el-GR" b="0" i="0" dirty="0">
                <a:effectLst/>
                <a:latin typeface="Roboto" panose="02000000000000000000" pitchFamily="2" charset="0"/>
              </a:rPr>
              <a:t>Ζωντανή εξυπηρέτηση 24/7/365</a:t>
            </a:r>
            <a:r>
              <a:rPr lang="en-US" b="0" i="0" dirty="0">
                <a:effectLst/>
                <a:latin typeface="Roboto" panose="02000000000000000000" pitchFamily="2" charset="0"/>
              </a:rPr>
              <a:t>.</a:t>
            </a:r>
          </a:p>
          <a:p>
            <a:pPr marL="800100" lvl="1" indent="-342900" algn="just">
              <a:buFont typeface="Arial" panose="020B0604020202020204" pitchFamily="34" charset="0"/>
              <a:buChar char="•"/>
            </a:pPr>
            <a:r>
              <a:rPr lang="el-GR" b="1" dirty="0"/>
              <a:t>Μειονεκτήματα </a:t>
            </a:r>
          </a:p>
          <a:p>
            <a:pPr marL="1257300" lvl="2" indent="-342900" algn="just">
              <a:buFont typeface="Wingdings" panose="05000000000000000000" pitchFamily="2" charset="2"/>
              <a:buChar char="ü"/>
            </a:pPr>
            <a:r>
              <a:rPr lang="el-GR" b="0" i="0" dirty="0">
                <a:effectLst/>
                <a:latin typeface="Roboto" panose="02000000000000000000" pitchFamily="2" charset="0"/>
              </a:rPr>
              <a:t>Δεν υποστηρίζει συναλλαγές με Viva &amp; Neteller</a:t>
            </a:r>
            <a:r>
              <a:rPr lang="en-US" b="0" i="0" dirty="0">
                <a:effectLst/>
                <a:latin typeface="Roboto" panose="02000000000000000000" pitchFamily="2" charset="0"/>
              </a:rPr>
              <a:t>.</a:t>
            </a:r>
          </a:p>
          <a:p>
            <a:pPr marL="1257300" lvl="2" indent="-342900" algn="just">
              <a:buFont typeface="Wingdings" panose="05000000000000000000" pitchFamily="2" charset="2"/>
              <a:buChar char="ü"/>
            </a:pPr>
            <a:r>
              <a:rPr lang="en-US" b="0" i="0" dirty="0">
                <a:effectLst/>
                <a:latin typeface="Roboto" panose="02000000000000000000" pitchFamily="2" charset="0"/>
              </a:rPr>
              <a:t>L</a:t>
            </a:r>
            <a:r>
              <a:rPr lang="el-GR" b="0" i="0" dirty="0">
                <a:effectLst/>
                <a:latin typeface="Roboto" panose="02000000000000000000" pitchFamily="2" charset="0"/>
              </a:rPr>
              <a:t>ive Streaming σε «δευτεροκλασάτες» λίγκες</a:t>
            </a:r>
            <a:r>
              <a:rPr lang="en-US" b="0" i="0" dirty="0">
                <a:effectLst/>
                <a:latin typeface="Roboto" panose="02000000000000000000" pitchFamily="2" charset="0"/>
              </a:rPr>
              <a:t>.</a:t>
            </a:r>
            <a:endParaRPr lang="en-US" dirty="0">
              <a:latin typeface="Roboto" panose="02000000000000000000" pitchFamily="2" charset="0"/>
            </a:endParaRPr>
          </a:p>
        </p:txBody>
      </p:sp>
    </p:spTree>
    <p:extLst>
      <p:ext uri="{BB962C8B-B14F-4D97-AF65-F5344CB8AC3E}">
        <p14:creationId xmlns:p14="http://schemas.microsoft.com/office/powerpoint/2010/main" val="405489935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EA8D763-6A81-4F1A-81FE-F66058C96B7A}"/>
              </a:ext>
            </a:extLst>
          </p:cNvPr>
          <p:cNvSpPr txBox="1"/>
          <p:nvPr/>
        </p:nvSpPr>
        <p:spPr>
          <a:xfrm>
            <a:off x="112144" y="793630"/>
            <a:ext cx="11956212" cy="369332"/>
          </a:xfrm>
          <a:prstGeom prst="rect">
            <a:avLst/>
          </a:prstGeom>
          <a:noFill/>
        </p:spPr>
        <p:txBody>
          <a:bodyPr wrap="square" rtlCol="0">
            <a:spAutoFit/>
          </a:bodyPr>
          <a:lstStyle/>
          <a:p>
            <a:pPr algn="ctr"/>
            <a:r>
              <a:rPr lang="el-GR" dirty="0"/>
              <a:t>Στην παρακάτω οθόνη ο χρήστης ποντάρει. Συνδέεται με την οθόνη</a:t>
            </a:r>
            <a:r>
              <a:rPr lang="en-US" dirty="0"/>
              <a:t> MAINPAGEUSER.</a:t>
            </a:r>
            <a:endParaRPr lang="el-GR" dirty="0"/>
          </a:p>
        </p:txBody>
      </p:sp>
      <p:sp>
        <p:nvSpPr>
          <p:cNvPr id="5" name="Title 1">
            <a:extLst>
              <a:ext uri="{FF2B5EF4-FFF2-40B4-BE49-F238E27FC236}">
                <a16:creationId xmlns:a16="http://schemas.microsoft.com/office/drawing/2014/main" id="{C01F53E1-E6B8-45E2-A664-AB6547A4C268}"/>
              </a:ext>
            </a:extLst>
          </p:cNvPr>
          <p:cNvSpPr txBox="1">
            <a:spLocks/>
          </p:cNvSpPr>
          <p:nvPr/>
        </p:nvSpPr>
        <p:spPr bwMode="auto">
          <a:xfrm>
            <a:off x="128464" y="76200"/>
            <a:ext cx="11957144" cy="616496"/>
          </a:xfrm>
          <a:prstGeom prst="rect">
            <a:avLst/>
          </a:prstGeom>
          <a:noFill/>
          <a:ln w="9525">
            <a:noFill/>
            <a:miter lim="800000"/>
            <a:headEnd/>
            <a:tailEnd/>
          </a:ln>
          <a:effectLst/>
        </p:spPr>
        <p:txBody>
          <a:bodyPr vert="horz" wrap="square" lIns="92075" tIns="46038" rIns="92075" bIns="46038" numCol="1" anchor="ctr" anchorCtr="0" compatLnSpc="1">
            <a:prstTxWarp prst="textNoShape">
              <a:avLst/>
            </a:prstTxWarp>
          </a:bodyPr>
          <a:lstStyle>
            <a:lvl1pPr algn="ctr" rtl="0" fontAlgn="base">
              <a:spcBef>
                <a:spcPct val="0"/>
              </a:spcBef>
              <a:spcAft>
                <a:spcPct val="0"/>
              </a:spcAft>
              <a:defRPr sz="2400" b="1">
                <a:solidFill>
                  <a:srgbClr val="800000"/>
                </a:solidFill>
                <a:latin typeface="+mj-lt"/>
                <a:ea typeface="+mj-ea"/>
                <a:cs typeface="+mj-cs"/>
              </a:defRPr>
            </a:lvl1pPr>
            <a:lvl2pPr algn="ctr" rtl="0" fontAlgn="base">
              <a:spcBef>
                <a:spcPct val="0"/>
              </a:spcBef>
              <a:spcAft>
                <a:spcPct val="0"/>
              </a:spcAft>
              <a:defRPr sz="3600" b="1">
                <a:solidFill>
                  <a:srgbClr val="800000"/>
                </a:solidFill>
                <a:latin typeface="Arial" charset="0"/>
              </a:defRPr>
            </a:lvl2pPr>
            <a:lvl3pPr algn="ctr" rtl="0" fontAlgn="base">
              <a:spcBef>
                <a:spcPct val="0"/>
              </a:spcBef>
              <a:spcAft>
                <a:spcPct val="0"/>
              </a:spcAft>
              <a:defRPr sz="3600" b="1">
                <a:solidFill>
                  <a:srgbClr val="800000"/>
                </a:solidFill>
                <a:latin typeface="Arial" charset="0"/>
              </a:defRPr>
            </a:lvl3pPr>
            <a:lvl4pPr algn="ctr" rtl="0" fontAlgn="base">
              <a:spcBef>
                <a:spcPct val="0"/>
              </a:spcBef>
              <a:spcAft>
                <a:spcPct val="0"/>
              </a:spcAft>
              <a:defRPr sz="3600" b="1">
                <a:solidFill>
                  <a:srgbClr val="800000"/>
                </a:solidFill>
                <a:latin typeface="Arial" charset="0"/>
              </a:defRPr>
            </a:lvl4pPr>
            <a:lvl5pPr algn="ctr" rtl="0" fontAlgn="base">
              <a:spcBef>
                <a:spcPct val="0"/>
              </a:spcBef>
              <a:spcAft>
                <a:spcPct val="0"/>
              </a:spcAft>
              <a:defRPr sz="3600" b="1">
                <a:solidFill>
                  <a:srgbClr val="800000"/>
                </a:solidFill>
                <a:latin typeface="Arial" charset="0"/>
              </a:defRPr>
            </a:lvl5pPr>
            <a:lvl6pPr marL="457200" algn="ctr" rtl="0" fontAlgn="base">
              <a:spcBef>
                <a:spcPct val="0"/>
              </a:spcBef>
              <a:spcAft>
                <a:spcPct val="0"/>
              </a:spcAft>
              <a:defRPr sz="3600" b="1">
                <a:solidFill>
                  <a:srgbClr val="800000"/>
                </a:solidFill>
                <a:latin typeface="Arial" charset="0"/>
              </a:defRPr>
            </a:lvl6pPr>
            <a:lvl7pPr marL="914400" algn="ctr" rtl="0" fontAlgn="base">
              <a:spcBef>
                <a:spcPct val="0"/>
              </a:spcBef>
              <a:spcAft>
                <a:spcPct val="0"/>
              </a:spcAft>
              <a:defRPr sz="3600" b="1">
                <a:solidFill>
                  <a:srgbClr val="800000"/>
                </a:solidFill>
                <a:latin typeface="Arial" charset="0"/>
              </a:defRPr>
            </a:lvl7pPr>
            <a:lvl8pPr marL="1371600" algn="ctr" rtl="0" fontAlgn="base">
              <a:spcBef>
                <a:spcPct val="0"/>
              </a:spcBef>
              <a:spcAft>
                <a:spcPct val="0"/>
              </a:spcAft>
              <a:defRPr sz="3600" b="1">
                <a:solidFill>
                  <a:srgbClr val="800000"/>
                </a:solidFill>
                <a:latin typeface="Arial" charset="0"/>
              </a:defRPr>
            </a:lvl8pPr>
            <a:lvl9pPr marL="1828800" algn="ctr" rtl="0" fontAlgn="base">
              <a:spcBef>
                <a:spcPct val="0"/>
              </a:spcBef>
              <a:spcAft>
                <a:spcPct val="0"/>
              </a:spcAft>
              <a:defRPr sz="3600" b="1">
                <a:solidFill>
                  <a:srgbClr val="800000"/>
                </a:solidFill>
                <a:latin typeface="Arial" charset="0"/>
              </a:defRPr>
            </a:lvl9pPr>
          </a:lstStyle>
          <a:p>
            <a:pPr marL="0" marR="0" lvl="0" indent="0" defTabSz="914400" rtl="0" eaLnBrk="1" fontAlgn="base" latinLnBrk="0" hangingPunct="1">
              <a:lnSpc>
                <a:spcPct val="100000"/>
              </a:lnSpc>
              <a:spcBef>
                <a:spcPct val="0"/>
              </a:spcBef>
              <a:spcAft>
                <a:spcPct val="0"/>
              </a:spcAft>
              <a:buClrTx/>
              <a:buSzTx/>
              <a:buFontTx/>
              <a:buNone/>
              <a:tabLst/>
              <a:defRPr/>
            </a:pPr>
            <a:r>
              <a:rPr lang="en-US" sz="3200" kern="0" dirty="0">
                <a:latin typeface="Arial" panose="020B0604020202020204" pitchFamily="34" charset="0"/>
                <a:cs typeface="Arial" panose="020B0604020202020204" pitchFamily="34" charset="0"/>
              </a:rPr>
              <a:t>BETSLIPS</a:t>
            </a:r>
            <a:endParaRPr kumimoji="0" lang="en-US" sz="3200" i="0" u="none" strike="noStrike" kern="0" cap="none" spc="0" normalizeH="0" baseline="0" noProof="0" dirty="0">
              <a:ln>
                <a:noFill/>
              </a:ln>
              <a:effectLst/>
              <a:uLnTx/>
              <a:uFillTx/>
              <a:latin typeface="Arial" panose="020B0604020202020204" pitchFamily="34" charset="0"/>
              <a:cs typeface="Arial" panose="020B0604020202020204" pitchFamily="34" charset="0"/>
            </a:endParaRPr>
          </a:p>
        </p:txBody>
      </p:sp>
      <p:pic>
        <p:nvPicPr>
          <p:cNvPr id="71682" name="Picture 2" descr="C:\Users\panos\Desktop\screenshots\betslips.png"/>
          <p:cNvPicPr>
            <a:picLocks noChangeAspect="1" noChangeArrowheads="1"/>
          </p:cNvPicPr>
          <p:nvPr/>
        </p:nvPicPr>
        <p:blipFill>
          <a:blip r:embed="rId2"/>
          <a:srcRect/>
          <a:stretch>
            <a:fillRect/>
          </a:stretch>
        </p:blipFill>
        <p:spPr bwMode="auto">
          <a:xfrm>
            <a:off x="4681567" y="1131828"/>
            <a:ext cx="2850938" cy="5649972"/>
          </a:xfrm>
          <a:prstGeom prst="rect">
            <a:avLst/>
          </a:prstGeom>
          <a:noFill/>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EA8D763-6A81-4F1A-81FE-F66058C96B7A}"/>
              </a:ext>
            </a:extLst>
          </p:cNvPr>
          <p:cNvSpPr txBox="1"/>
          <p:nvPr/>
        </p:nvSpPr>
        <p:spPr>
          <a:xfrm>
            <a:off x="112144" y="793630"/>
            <a:ext cx="11956212" cy="369332"/>
          </a:xfrm>
          <a:prstGeom prst="rect">
            <a:avLst/>
          </a:prstGeom>
          <a:noFill/>
        </p:spPr>
        <p:txBody>
          <a:bodyPr wrap="square" rtlCol="0">
            <a:spAutoFit/>
          </a:bodyPr>
          <a:lstStyle/>
          <a:p>
            <a:pPr algn="ctr"/>
            <a:r>
              <a:rPr lang="el-GR" dirty="0"/>
              <a:t>Στην παρακάτω οθόνη ο χρήστης ψάχνει διαθέσιμα παιχνίδια για ποντάρισμα. Συνδέεται με την οθόνη</a:t>
            </a:r>
            <a:r>
              <a:rPr lang="en-US" dirty="0"/>
              <a:t> MAINPAGEUSER.</a:t>
            </a:r>
            <a:endParaRPr lang="el-GR" dirty="0"/>
          </a:p>
        </p:txBody>
      </p:sp>
      <p:sp>
        <p:nvSpPr>
          <p:cNvPr id="5" name="Title 1">
            <a:extLst>
              <a:ext uri="{FF2B5EF4-FFF2-40B4-BE49-F238E27FC236}">
                <a16:creationId xmlns:a16="http://schemas.microsoft.com/office/drawing/2014/main" id="{C01F53E1-E6B8-45E2-A664-AB6547A4C268}"/>
              </a:ext>
            </a:extLst>
          </p:cNvPr>
          <p:cNvSpPr txBox="1">
            <a:spLocks/>
          </p:cNvSpPr>
          <p:nvPr/>
        </p:nvSpPr>
        <p:spPr bwMode="auto">
          <a:xfrm>
            <a:off x="128464" y="76200"/>
            <a:ext cx="11957144" cy="616496"/>
          </a:xfrm>
          <a:prstGeom prst="rect">
            <a:avLst/>
          </a:prstGeom>
          <a:noFill/>
          <a:ln w="9525">
            <a:noFill/>
            <a:miter lim="800000"/>
            <a:headEnd/>
            <a:tailEnd/>
          </a:ln>
          <a:effectLst/>
        </p:spPr>
        <p:txBody>
          <a:bodyPr vert="horz" wrap="square" lIns="92075" tIns="46038" rIns="92075" bIns="46038" numCol="1" anchor="ctr" anchorCtr="0" compatLnSpc="1">
            <a:prstTxWarp prst="textNoShape">
              <a:avLst/>
            </a:prstTxWarp>
          </a:bodyPr>
          <a:lstStyle>
            <a:lvl1pPr algn="ctr" rtl="0" fontAlgn="base">
              <a:spcBef>
                <a:spcPct val="0"/>
              </a:spcBef>
              <a:spcAft>
                <a:spcPct val="0"/>
              </a:spcAft>
              <a:defRPr sz="2400" b="1">
                <a:solidFill>
                  <a:srgbClr val="800000"/>
                </a:solidFill>
                <a:latin typeface="+mj-lt"/>
                <a:ea typeface="+mj-ea"/>
                <a:cs typeface="+mj-cs"/>
              </a:defRPr>
            </a:lvl1pPr>
            <a:lvl2pPr algn="ctr" rtl="0" fontAlgn="base">
              <a:spcBef>
                <a:spcPct val="0"/>
              </a:spcBef>
              <a:spcAft>
                <a:spcPct val="0"/>
              </a:spcAft>
              <a:defRPr sz="3600" b="1">
                <a:solidFill>
                  <a:srgbClr val="800000"/>
                </a:solidFill>
                <a:latin typeface="Arial" charset="0"/>
              </a:defRPr>
            </a:lvl2pPr>
            <a:lvl3pPr algn="ctr" rtl="0" fontAlgn="base">
              <a:spcBef>
                <a:spcPct val="0"/>
              </a:spcBef>
              <a:spcAft>
                <a:spcPct val="0"/>
              </a:spcAft>
              <a:defRPr sz="3600" b="1">
                <a:solidFill>
                  <a:srgbClr val="800000"/>
                </a:solidFill>
                <a:latin typeface="Arial" charset="0"/>
              </a:defRPr>
            </a:lvl3pPr>
            <a:lvl4pPr algn="ctr" rtl="0" fontAlgn="base">
              <a:spcBef>
                <a:spcPct val="0"/>
              </a:spcBef>
              <a:spcAft>
                <a:spcPct val="0"/>
              </a:spcAft>
              <a:defRPr sz="3600" b="1">
                <a:solidFill>
                  <a:srgbClr val="800000"/>
                </a:solidFill>
                <a:latin typeface="Arial" charset="0"/>
              </a:defRPr>
            </a:lvl4pPr>
            <a:lvl5pPr algn="ctr" rtl="0" fontAlgn="base">
              <a:spcBef>
                <a:spcPct val="0"/>
              </a:spcBef>
              <a:spcAft>
                <a:spcPct val="0"/>
              </a:spcAft>
              <a:defRPr sz="3600" b="1">
                <a:solidFill>
                  <a:srgbClr val="800000"/>
                </a:solidFill>
                <a:latin typeface="Arial" charset="0"/>
              </a:defRPr>
            </a:lvl5pPr>
            <a:lvl6pPr marL="457200" algn="ctr" rtl="0" fontAlgn="base">
              <a:spcBef>
                <a:spcPct val="0"/>
              </a:spcBef>
              <a:spcAft>
                <a:spcPct val="0"/>
              </a:spcAft>
              <a:defRPr sz="3600" b="1">
                <a:solidFill>
                  <a:srgbClr val="800000"/>
                </a:solidFill>
                <a:latin typeface="Arial" charset="0"/>
              </a:defRPr>
            </a:lvl6pPr>
            <a:lvl7pPr marL="914400" algn="ctr" rtl="0" fontAlgn="base">
              <a:spcBef>
                <a:spcPct val="0"/>
              </a:spcBef>
              <a:spcAft>
                <a:spcPct val="0"/>
              </a:spcAft>
              <a:defRPr sz="3600" b="1">
                <a:solidFill>
                  <a:srgbClr val="800000"/>
                </a:solidFill>
                <a:latin typeface="Arial" charset="0"/>
              </a:defRPr>
            </a:lvl7pPr>
            <a:lvl8pPr marL="1371600" algn="ctr" rtl="0" fontAlgn="base">
              <a:spcBef>
                <a:spcPct val="0"/>
              </a:spcBef>
              <a:spcAft>
                <a:spcPct val="0"/>
              </a:spcAft>
              <a:defRPr sz="3600" b="1">
                <a:solidFill>
                  <a:srgbClr val="800000"/>
                </a:solidFill>
                <a:latin typeface="Arial" charset="0"/>
              </a:defRPr>
            </a:lvl8pPr>
            <a:lvl9pPr marL="1828800" algn="ctr" rtl="0" fontAlgn="base">
              <a:spcBef>
                <a:spcPct val="0"/>
              </a:spcBef>
              <a:spcAft>
                <a:spcPct val="0"/>
              </a:spcAft>
              <a:defRPr sz="3600" b="1">
                <a:solidFill>
                  <a:srgbClr val="800000"/>
                </a:solidFill>
                <a:latin typeface="Arial" charset="0"/>
              </a:defRPr>
            </a:lvl9pPr>
          </a:lstStyle>
          <a:p>
            <a:pPr marL="0" marR="0" lvl="0" indent="0" defTabSz="914400" rtl="0" eaLnBrk="1" fontAlgn="base" latinLnBrk="0" hangingPunct="1">
              <a:lnSpc>
                <a:spcPct val="100000"/>
              </a:lnSpc>
              <a:spcBef>
                <a:spcPct val="0"/>
              </a:spcBef>
              <a:spcAft>
                <a:spcPct val="0"/>
              </a:spcAft>
              <a:buClrTx/>
              <a:buSzTx/>
              <a:buFontTx/>
              <a:buNone/>
              <a:tabLst/>
              <a:defRPr/>
            </a:pPr>
            <a:r>
              <a:rPr lang="en-US" sz="3200" kern="0" dirty="0">
                <a:latin typeface="Arial" panose="020B0604020202020204" pitchFamily="34" charset="0"/>
                <a:cs typeface="Arial" panose="020B0604020202020204" pitchFamily="34" charset="0"/>
              </a:rPr>
              <a:t>LIVECASINOFORBET</a:t>
            </a:r>
            <a:endParaRPr kumimoji="0" lang="en-US" sz="3200" i="0" u="none" strike="noStrike" kern="0" cap="none" spc="0" normalizeH="0" baseline="0" noProof="0" dirty="0">
              <a:ln>
                <a:noFill/>
              </a:ln>
              <a:effectLst/>
              <a:uLnTx/>
              <a:uFillTx/>
              <a:latin typeface="Arial" panose="020B0604020202020204" pitchFamily="34" charset="0"/>
              <a:cs typeface="Arial" panose="020B0604020202020204" pitchFamily="34" charset="0"/>
            </a:endParaRPr>
          </a:p>
        </p:txBody>
      </p:sp>
      <p:pic>
        <p:nvPicPr>
          <p:cNvPr id="72706" name="Picture 2" descr="C:\Users\panos\Desktop\screenshots\livecasinoforbet.png"/>
          <p:cNvPicPr>
            <a:picLocks noChangeAspect="1" noChangeArrowheads="1"/>
          </p:cNvPicPr>
          <p:nvPr/>
        </p:nvPicPr>
        <p:blipFill>
          <a:blip r:embed="rId2"/>
          <a:srcRect/>
          <a:stretch>
            <a:fillRect/>
          </a:stretch>
        </p:blipFill>
        <p:spPr bwMode="auto">
          <a:xfrm>
            <a:off x="4688811" y="1162962"/>
            <a:ext cx="2836449" cy="5597284"/>
          </a:xfrm>
          <a:prstGeom prst="rect">
            <a:avLst/>
          </a:prstGeom>
          <a:noFill/>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EA8D763-6A81-4F1A-81FE-F66058C96B7A}"/>
              </a:ext>
            </a:extLst>
          </p:cNvPr>
          <p:cNvSpPr txBox="1"/>
          <p:nvPr/>
        </p:nvSpPr>
        <p:spPr>
          <a:xfrm>
            <a:off x="112144" y="793630"/>
            <a:ext cx="11956212" cy="646331"/>
          </a:xfrm>
          <a:prstGeom prst="rect">
            <a:avLst/>
          </a:prstGeom>
          <a:noFill/>
        </p:spPr>
        <p:txBody>
          <a:bodyPr wrap="square" rtlCol="0">
            <a:spAutoFit/>
          </a:bodyPr>
          <a:lstStyle/>
          <a:p>
            <a:pPr algn="ctr"/>
            <a:r>
              <a:rPr lang="el-GR" dirty="0"/>
              <a:t>Στην παρακάτω οθόνη ο χρήστης μπορεί να συνομιλήσει με άλλους χρήστες ή με τους διαχειριστές της εφαρμογής. Συνδέεται με την οθόνη</a:t>
            </a:r>
            <a:r>
              <a:rPr lang="en-US" dirty="0"/>
              <a:t> MAINPAGEUSER.</a:t>
            </a:r>
            <a:endParaRPr lang="el-GR" dirty="0"/>
          </a:p>
        </p:txBody>
      </p:sp>
      <p:sp>
        <p:nvSpPr>
          <p:cNvPr id="5" name="Title 1">
            <a:extLst>
              <a:ext uri="{FF2B5EF4-FFF2-40B4-BE49-F238E27FC236}">
                <a16:creationId xmlns:a16="http://schemas.microsoft.com/office/drawing/2014/main" id="{C01F53E1-E6B8-45E2-A664-AB6547A4C268}"/>
              </a:ext>
            </a:extLst>
          </p:cNvPr>
          <p:cNvSpPr txBox="1">
            <a:spLocks/>
          </p:cNvSpPr>
          <p:nvPr/>
        </p:nvSpPr>
        <p:spPr bwMode="auto">
          <a:xfrm>
            <a:off x="128464" y="76200"/>
            <a:ext cx="11957144" cy="616496"/>
          </a:xfrm>
          <a:prstGeom prst="rect">
            <a:avLst/>
          </a:prstGeom>
          <a:noFill/>
          <a:ln w="9525">
            <a:noFill/>
            <a:miter lim="800000"/>
            <a:headEnd/>
            <a:tailEnd/>
          </a:ln>
          <a:effectLst/>
        </p:spPr>
        <p:txBody>
          <a:bodyPr vert="horz" wrap="square" lIns="92075" tIns="46038" rIns="92075" bIns="46038" numCol="1" anchor="ctr" anchorCtr="0" compatLnSpc="1">
            <a:prstTxWarp prst="textNoShape">
              <a:avLst/>
            </a:prstTxWarp>
          </a:bodyPr>
          <a:lstStyle>
            <a:lvl1pPr algn="ctr" rtl="0" fontAlgn="base">
              <a:spcBef>
                <a:spcPct val="0"/>
              </a:spcBef>
              <a:spcAft>
                <a:spcPct val="0"/>
              </a:spcAft>
              <a:defRPr sz="2400" b="1">
                <a:solidFill>
                  <a:srgbClr val="800000"/>
                </a:solidFill>
                <a:latin typeface="+mj-lt"/>
                <a:ea typeface="+mj-ea"/>
                <a:cs typeface="+mj-cs"/>
              </a:defRPr>
            </a:lvl1pPr>
            <a:lvl2pPr algn="ctr" rtl="0" fontAlgn="base">
              <a:spcBef>
                <a:spcPct val="0"/>
              </a:spcBef>
              <a:spcAft>
                <a:spcPct val="0"/>
              </a:spcAft>
              <a:defRPr sz="3600" b="1">
                <a:solidFill>
                  <a:srgbClr val="800000"/>
                </a:solidFill>
                <a:latin typeface="Arial" charset="0"/>
              </a:defRPr>
            </a:lvl2pPr>
            <a:lvl3pPr algn="ctr" rtl="0" fontAlgn="base">
              <a:spcBef>
                <a:spcPct val="0"/>
              </a:spcBef>
              <a:spcAft>
                <a:spcPct val="0"/>
              </a:spcAft>
              <a:defRPr sz="3600" b="1">
                <a:solidFill>
                  <a:srgbClr val="800000"/>
                </a:solidFill>
                <a:latin typeface="Arial" charset="0"/>
              </a:defRPr>
            </a:lvl3pPr>
            <a:lvl4pPr algn="ctr" rtl="0" fontAlgn="base">
              <a:spcBef>
                <a:spcPct val="0"/>
              </a:spcBef>
              <a:spcAft>
                <a:spcPct val="0"/>
              </a:spcAft>
              <a:defRPr sz="3600" b="1">
                <a:solidFill>
                  <a:srgbClr val="800000"/>
                </a:solidFill>
                <a:latin typeface="Arial" charset="0"/>
              </a:defRPr>
            </a:lvl4pPr>
            <a:lvl5pPr algn="ctr" rtl="0" fontAlgn="base">
              <a:spcBef>
                <a:spcPct val="0"/>
              </a:spcBef>
              <a:spcAft>
                <a:spcPct val="0"/>
              </a:spcAft>
              <a:defRPr sz="3600" b="1">
                <a:solidFill>
                  <a:srgbClr val="800000"/>
                </a:solidFill>
                <a:latin typeface="Arial" charset="0"/>
              </a:defRPr>
            </a:lvl5pPr>
            <a:lvl6pPr marL="457200" algn="ctr" rtl="0" fontAlgn="base">
              <a:spcBef>
                <a:spcPct val="0"/>
              </a:spcBef>
              <a:spcAft>
                <a:spcPct val="0"/>
              </a:spcAft>
              <a:defRPr sz="3600" b="1">
                <a:solidFill>
                  <a:srgbClr val="800000"/>
                </a:solidFill>
                <a:latin typeface="Arial" charset="0"/>
              </a:defRPr>
            </a:lvl6pPr>
            <a:lvl7pPr marL="914400" algn="ctr" rtl="0" fontAlgn="base">
              <a:spcBef>
                <a:spcPct val="0"/>
              </a:spcBef>
              <a:spcAft>
                <a:spcPct val="0"/>
              </a:spcAft>
              <a:defRPr sz="3600" b="1">
                <a:solidFill>
                  <a:srgbClr val="800000"/>
                </a:solidFill>
                <a:latin typeface="Arial" charset="0"/>
              </a:defRPr>
            </a:lvl7pPr>
            <a:lvl8pPr marL="1371600" algn="ctr" rtl="0" fontAlgn="base">
              <a:spcBef>
                <a:spcPct val="0"/>
              </a:spcBef>
              <a:spcAft>
                <a:spcPct val="0"/>
              </a:spcAft>
              <a:defRPr sz="3600" b="1">
                <a:solidFill>
                  <a:srgbClr val="800000"/>
                </a:solidFill>
                <a:latin typeface="Arial" charset="0"/>
              </a:defRPr>
            </a:lvl8pPr>
            <a:lvl9pPr marL="1828800" algn="ctr" rtl="0" fontAlgn="base">
              <a:spcBef>
                <a:spcPct val="0"/>
              </a:spcBef>
              <a:spcAft>
                <a:spcPct val="0"/>
              </a:spcAft>
              <a:defRPr sz="3600" b="1">
                <a:solidFill>
                  <a:srgbClr val="800000"/>
                </a:solidFill>
                <a:latin typeface="Arial" charset="0"/>
              </a:defRPr>
            </a:lvl9pPr>
          </a:lstStyle>
          <a:p>
            <a:pPr marL="0" marR="0" lvl="0" indent="0" defTabSz="914400" rtl="0" eaLnBrk="1" fontAlgn="base" latinLnBrk="0" hangingPunct="1">
              <a:lnSpc>
                <a:spcPct val="100000"/>
              </a:lnSpc>
              <a:spcBef>
                <a:spcPct val="0"/>
              </a:spcBef>
              <a:spcAft>
                <a:spcPct val="0"/>
              </a:spcAft>
              <a:buClrTx/>
              <a:buSzTx/>
              <a:buFontTx/>
              <a:buNone/>
              <a:tabLst/>
              <a:defRPr/>
            </a:pPr>
            <a:r>
              <a:rPr lang="en-US" sz="3200" kern="0" dirty="0">
                <a:latin typeface="Arial" panose="020B0604020202020204" pitchFamily="34" charset="0"/>
                <a:cs typeface="Arial" panose="020B0604020202020204" pitchFamily="34" charset="0"/>
              </a:rPr>
              <a:t>LIVECHAT</a:t>
            </a:r>
            <a:endParaRPr kumimoji="0" lang="en-US" sz="3200" i="0" u="none" strike="noStrike" kern="0" cap="none" spc="0" normalizeH="0" baseline="0" noProof="0" dirty="0">
              <a:ln>
                <a:noFill/>
              </a:ln>
              <a:effectLst/>
              <a:uLnTx/>
              <a:uFillTx/>
              <a:latin typeface="Arial" panose="020B0604020202020204" pitchFamily="34" charset="0"/>
              <a:cs typeface="Arial" panose="020B0604020202020204" pitchFamily="34" charset="0"/>
            </a:endParaRPr>
          </a:p>
        </p:txBody>
      </p:sp>
      <p:pic>
        <p:nvPicPr>
          <p:cNvPr id="73730" name="Picture 2" descr="C:\Users\panos\Desktop\screenshots\livechat.png"/>
          <p:cNvPicPr>
            <a:picLocks noChangeAspect="1" noChangeArrowheads="1"/>
          </p:cNvPicPr>
          <p:nvPr/>
        </p:nvPicPr>
        <p:blipFill>
          <a:blip r:embed="rId2"/>
          <a:srcRect/>
          <a:stretch>
            <a:fillRect/>
          </a:stretch>
        </p:blipFill>
        <p:spPr bwMode="auto">
          <a:xfrm>
            <a:off x="4709066" y="1408832"/>
            <a:ext cx="2762368" cy="5372968"/>
          </a:xfrm>
          <a:prstGeom prst="rect">
            <a:avLst/>
          </a:prstGeom>
          <a:noFill/>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EA8D763-6A81-4F1A-81FE-F66058C96B7A}"/>
              </a:ext>
            </a:extLst>
          </p:cNvPr>
          <p:cNvSpPr txBox="1"/>
          <p:nvPr/>
        </p:nvSpPr>
        <p:spPr>
          <a:xfrm>
            <a:off x="112144" y="793630"/>
            <a:ext cx="11956212" cy="923330"/>
          </a:xfrm>
          <a:prstGeom prst="rect">
            <a:avLst/>
          </a:prstGeom>
          <a:noFill/>
        </p:spPr>
        <p:txBody>
          <a:bodyPr wrap="square" rtlCol="0">
            <a:spAutoFit/>
          </a:bodyPr>
          <a:lstStyle/>
          <a:p>
            <a:pPr algn="ctr"/>
            <a:r>
              <a:rPr lang="el-GR" dirty="0"/>
              <a:t>Στην παρακάτω οθόνη ο χρήστης μπορεί να κάνει κατάθεση χρημάτων. Συνδέεται με την οθόνη</a:t>
            </a:r>
            <a:r>
              <a:rPr lang="en-US" dirty="0"/>
              <a:t> MAINPAGEUSER </a:t>
            </a:r>
            <a:r>
              <a:rPr lang="el-GR" dirty="0"/>
              <a:t>, </a:t>
            </a:r>
            <a:r>
              <a:rPr lang="en-US" dirty="0"/>
              <a:t>SEARCHGAMES , PLAYGAME , BETSLIPS , LIVECASINOFORBET , LIVECHAT</a:t>
            </a:r>
            <a:r>
              <a:rPr lang="el-GR" dirty="0"/>
              <a:t> </a:t>
            </a:r>
            <a:r>
              <a:rPr lang="en-US" dirty="0"/>
              <a:t>, WITHDRAWAL , FAQ , CONTACT US , DOWNLOADAPP</a:t>
            </a:r>
            <a:r>
              <a:rPr lang="el-GR" dirty="0"/>
              <a:t> και </a:t>
            </a:r>
            <a:r>
              <a:rPr lang="en-US" dirty="0"/>
              <a:t>ACCOUNTINFORMATION.</a:t>
            </a:r>
            <a:endParaRPr lang="el-GR" dirty="0"/>
          </a:p>
        </p:txBody>
      </p:sp>
      <p:sp>
        <p:nvSpPr>
          <p:cNvPr id="5" name="Title 1">
            <a:extLst>
              <a:ext uri="{FF2B5EF4-FFF2-40B4-BE49-F238E27FC236}">
                <a16:creationId xmlns:a16="http://schemas.microsoft.com/office/drawing/2014/main" id="{C01F53E1-E6B8-45E2-A664-AB6547A4C268}"/>
              </a:ext>
            </a:extLst>
          </p:cNvPr>
          <p:cNvSpPr txBox="1">
            <a:spLocks/>
          </p:cNvSpPr>
          <p:nvPr/>
        </p:nvSpPr>
        <p:spPr bwMode="auto">
          <a:xfrm>
            <a:off x="128464" y="76200"/>
            <a:ext cx="11957144" cy="616496"/>
          </a:xfrm>
          <a:prstGeom prst="rect">
            <a:avLst/>
          </a:prstGeom>
          <a:noFill/>
          <a:ln w="9525">
            <a:noFill/>
            <a:miter lim="800000"/>
            <a:headEnd/>
            <a:tailEnd/>
          </a:ln>
          <a:effectLst/>
        </p:spPr>
        <p:txBody>
          <a:bodyPr vert="horz" wrap="square" lIns="92075" tIns="46038" rIns="92075" bIns="46038" numCol="1" anchor="ctr" anchorCtr="0" compatLnSpc="1">
            <a:prstTxWarp prst="textNoShape">
              <a:avLst/>
            </a:prstTxWarp>
          </a:bodyPr>
          <a:lstStyle>
            <a:lvl1pPr algn="ctr" rtl="0" fontAlgn="base">
              <a:spcBef>
                <a:spcPct val="0"/>
              </a:spcBef>
              <a:spcAft>
                <a:spcPct val="0"/>
              </a:spcAft>
              <a:defRPr sz="2400" b="1">
                <a:solidFill>
                  <a:srgbClr val="800000"/>
                </a:solidFill>
                <a:latin typeface="+mj-lt"/>
                <a:ea typeface="+mj-ea"/>
                <a:cs typeface="+mj-cs"/>
              </a:defRPr>
            </a:lvl1pPr>
            <a:lvl2pPr algn="ctr" rtl="0" fontAlgn="base">
              <a:spcBef>
                <a:spcPct val="0"/>
              </a:spcBef>
              <a:spcAft>
                <a:spcPct val="0"/>
              </a:spcAft>
              <a:defRPr sz="3600" b="1">
                <a:solidFill>
                  <a:srgbClr val="800000"/>
                </a:solidFill>
                <a:latin typeface="Arial" charset="0"/>
              </a:defRPr>
            </a:lvl2pPr>
            <a:lvl3pPr algn="ctr" rtl="0" fontAlgn="base">
              <a:spcBef>
                <a:spcPct val="0"/>
              </a:spcBef>
              <a:spcAft>
                <a:spcPct val="0"/>
              </a:spcAft>
              <a:defRPr sz="3600" b="1">
                <a:solidFill>
                  <a:srgbClr val="800000"/>
                </a:solidFill>
                <a:latin typeface="Arial" charset="0"/>
              </a:defRPr>
            </a:lvl3pPr>
            <a:lvl4pPr algn="ctr" rtl="0" fontAlgn="base">
              <a:spcBef>
                <a:spcPct val="0"/>
              </a:spcBef>
              <a:spcAft>
                <a:spcPct val="0"/>
              </a:spcAft>
              <a:defRPr sz="3600" b="1">
                <a:solidFill>
                  <a:srgbClr val="800000"/>
                </a:solidFill>
                <a:latin typeface="Arial" charset="0"/>
              </a:defRPr>
            </a:lvl4pPr>
            <a:lvl5pPr algn="ctr" rtl="0" fontAlgn="base">
              <a:spcBef>
                <a:spcPct val="0"/>
              </a:spcBef>
              <a:spcAft>
                <a:spcPct val="0"/>
              </a:spcAft>
              <a:defRPr sz="3600" b="1">
                <a:solidFill>
                  <a:srgbClr val="800000"/>
                </a:solidFill>
                <a:latin typeface="Arial" charset="0"/>
              </a:defRPr>
            </a:lvl5pPr>
            <a:lvl6pPr marL="457200" algn="ctr" rtl="0" fontAlgn="base">
              <a:spcBef>
                <a:spcPct val="0"/>
              </a:spcBef>
              <a:spcAft>
                <a:spcPct val="0"/>
              </a:spcAft>
              <a:defRPr sz="3600" b="1">
                <a:solidFill>
                  <a:srgbClr val="800000"/>
                </a:solidFill>
                <a:latin typeface="Arial" charset="0"/>
              </a:defRPr>
            </a:lvl6pPr>
            <a:lvl7pPr marL="914400" algn="ctr" rtl="0" fontAlgn="base">
              <a:spcBef>
                <a:spcPct val="0"/>
              </a:spcBef>
              <a:spcAft>
                <a:spcPct val="0"/>
              </a:spcAft>
              <a:defRPr sz="3600" b="1">
                <a:solidFill>
                  <a:srgbClr val="800000"/>
                </a:solidFill>
                <a:latin typeface="Arial" charset="0"/>
              </a:defRPr>
            </a:lvl7pPr>
            <a:lvl8pPr marL="1371600" algn="ctr" rtl="0" fontAlgn="base">
              <a:spcBef>
                <a:spcPct val="0"/>
              </a:spcBef>
              <a:spcAft>
                <a:spcPct val="0"/>
              </a:spcAft>
              <a:defRPr sz="3600" b="1">
                <a:solidFill>
                  <a:srgbClr val="800000"/>
                </a:solidFill>
                <a:latin typeface="Arial" charset="0"/>
              </a:defRPr>
            </a:lvl8pPr>
            <a:lvl9pPr marL="1828800" algn="ctr" rtl="0" fontAlgn="base">
              <a:spcBef>
                <a:spcPct val="0"/>
              </a:spcBef>
              <a:spcAft>
                <a:spcPct val="0"/>
              </a:spcAft>
              <a:defRPr sz="3600" b="1">
                <a:solidFill>
                  <a:srgbClr val="800000"/>
                </a:solidFill>
                <a:latin typeface="Arial" charset="0"/>
              </a:defRPr>
            </a:lvl9pPr>
          </a:lstStyle>
          <a:p>
            <a:pPr marL="0" marR="0" lvl="0" indent="0" defTabSz="914400" rtl="0" eaLnBrk="1" fontAlgn="base" latinLnBrk="0" hangingPunct="1">
              <a:lnSpc>
                <a:spcPct val="100000"/>
              </a:lnSpc>
              <a:spcBef>
                <a:spcPct val="0"/>
              </a:spcBef>
              <a:spcAft>
                <a:spcPct val="0"/>
              </a:spcAft>
              <a:buClrTx/>
              <a:buSzTx/>
              <a:buFontTx/>
              <a:buNone/>
              <a:tabLst/>
              <a:defRPr/>
            </a:pPr>
            <a:r>
              <a:rPr lang="en-US" sz="3200" kern="0" dirty="0">
                <a:latin typeface="Arial" panose="020B0604020202020204" pitchFamily="34" charset="0"/>
                <a:cs typeface="Arial" panose="020B0604020202020204" pitchFamily="34" charset="0"/>
              </a:rPr>
              <a:t>DEPOSIT</a:t>
            </a:r>
            <a:endParaRPr kumimoji="0" lang="en-US" sz="3200" i="0" u="none" strike="noStrike" kern="0" cap="none" spc="0" normalizeH="0" baseline="0" noProof="0" dirty="0">
              <a:ln>
                <a:noFill/>
              </a:ln>
              <a:effectLst/>
              <a:uLnTx/>
              <a:uFillTx/>
              <a:latin typeface="Arial" panose="020B0604020202020204" pitchFamily="34" charset="0"/>
              <a:cs typeface="Arial" panose="020B0604020202020204" pitchFamily="34" charset="0"/>
            </a:endParaRPr>
          </a:p>
        </p:txBody>
      </p:sp>
      <p:pic>
        <p:nvPicPr>
          <p:cNvPr id="3" name="Εικόνα 2">
            <a:extLst>
              <a:ext uri="{FF2B5EF4-FFF2-40B4-BE49-F238E27FC236}">
                <a16:creationId xmlns:a16="http://schemas.microsoft.com/office/drawing/2014/main" id="{84F5DF4D-7CEE-B639-A4FE-5C58222A271C}"/>
              </a:ext>
            </a:extLst>
          </p:cNvPr>
          <p:cNvPicPr>
            <a:picLocks noChangeAspect="1"/>
          </p:cNvPicPr>
          <p:nvPr/>
        </p:nvPicPr>
        <p:blipFill>
          <a:blip r:embed="rId2"/>
          <a:stretch>
            <a:fillRect/>
          </a:stretch>
        </p:blipFill>
        <p:spPr>
          <a:xfrm>
            <a:off x="4816238" y="1704258"/>
            <a:ext cx="2559524" cy="5077542"/>
          </a:xfrm>
          <a:prstGeom prst="rect">
            <a:avLst/>
          </a:prstGeom>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EA8D763-6A81-4F1A-81FE-F66058C96B7A}"/>
              </a:ext>
            </a:extLst>
          </p:cNvPr>
          <p:cNvSpPr txBox="1"/>
          <p:nvPr/>
        </p:nvSpPr>
        <p:spPr>
          <a:xfrm>
            <a:off x="112144" y="793630"/>
            <a:ext cx="11956212" cy="923330"/>
          </a:xfrm>
          <a:prstGeom prst="rect">
            <a:avLst/>
          </a:prstGeom>
          <a:noFill/>
        </p:spPr>
        <p:txBody>
          <a:bodyPr wrap="square" rtlCol="0">
            <a:spAutoFit/>
          </a:bodyPr>
          <a:lstStyle/>
          <a:p>
            <a:pPr algn="ctr"/>
            <a:r>
              <a:rPr lang="el-GR" dirty="0"/>
              <a:t>Στην παρακάτω οθόνη ο χρήστης μπορεί να κάνει ανάληψη χρημάτων. Συνδέεται με την οθόνη</a:t>
            </a:r>
            <a:r>
              <a:rPr lang="en-US" dirty="0"/>
              <a:t> MAINPAGEUSER </a:t>
            </a:r>
            <a:r>
              <a:rPr lang="el-GR" dirty="0"/>
              <a:t>, </a:t>
            </a:r>
            <a:r>
              <a:rPr lang="en-US" dirty="0"/>
              <a:t>SEARCHGAMES , PLAYGAME , BETSLIPS , LIVECASINOFORBET , LIVECHAT</a:t>
            </a:r>
            <a:r>
              <a:rPr lang="el-GR" dirty="0"/>
              <a:t> </a:t>
            </a:r>
            <a:r>
              <a:rPr lang="en-US" dirty="0"/>
              <a:t>, DEPOSIT , FAQ , CONTACT US , DOWNLOADAPP</a:t>
            </a:r>
            <a:r>
              <a:rPr lang="el-GR" dirty="0"/>
              <a:t> και </a:t>
            </a:r>
            <a:r>
              <a:rPr lang="en-US" dirty="0"/>
              <a:t>ACCOUNTINFORMATION.</a:t>
            </a:r>
            <a:endParaRPr lang="el-GR" dirty="0"/>
          </a:p>
        </p:txBody>
      </p:sp>
      <p:sp>
        <p:nvSpPr>
          <p:cNvPr id="5" name="Title 1">
            <a:extLst>
              <a:ext uri="{FF2B5EF4-FFF2-40B4-BE49-F238E27FC236}">
                <a16:creationId xmlns:a16="http://schemas.microsoft.com/office/drawing/2014/main" id="{C01F53E1-E6B8-45E2-A664-AB6547A4C268}"/>
              </a:ext>
            </a:extLst>
          </p:cNvPr>
          <p:cNvSpPr txBox="1">
            <a:spLocks/>
          </p:cNvSpPr>
          <p:nvPr/>
        </p:nvSpPr>
        <p:spPr bwMode="auto">
          <a:xfrm>
            <a:off x="128464" y="76200"/>
            <a:ext cx="11957144" cy="616496"/>
          </a:xfrm>
          <a:prstGeom prst="rect">
            <a:avLst/>
          </a:prstGeom>
          <a:noFill/>
          <a:ln w="9525">
            <a:noFill/>
            <a:miter lim="800000"/>
            <a:headEnd/>
            <a:tailEnd/>
          </a:ln>
          <a:effectLst/>
        </p:spPr>
        <p:txBody>
          <a:bodyPr vert="horz" wrap="square" lIns="92075" tIns="46038" rIns="92075" bIns="46038" numCol="1" anchor="ctr" anchorCtr="0" compatLnSpc="1">
            <a:prstTxWarp prst="textNoShape">
              <a:avLst/>
            </a:prstTxWarp>
          </a:bodyPr>
          <a:lstStyle>
            <a:lvl1pPr algn="ctr" rtl="0" fontAlgn="base">
              <a:spcBef>
                <a:spcPct val="0"/>
              </a:spcBef>
              <a:spcAft>
                <a:spcPct val="0"/>
              </a:spcAft>
              <a:defRPr sz="2400" b="1">
                <a:solidFill>
                  <a:srgbClr val="800000"/>
                </a:solidFill>
                <a:latin typeface="+mj-lt"/>
                <a:ea typeface="+mj-ea"/>
                <a:cs typeface="+mj-cs"/>
              </a:defRPr>
            </a:lvl1pPr>
            <a:lvl2pPr algn="ctr" rtl="0" fontAlgn="base">
              <a:spcBef>
                <a:spcPct val="0"/>
              </a:spcBef>
              <a:spcAft>
                <a:spcPct val="0"/>
              </a:spcAft>
              <a:defRPr sz="3600" b="1">
                <a:solidFill>
                  <a:srgbClr val="800000"/>
                </a:solidFill>
                <a:latin typeface="Arial" charset="0"/>
              </a:defRPr>
            </a:lvl2pPr>
            <a:lvl3pPr algn="ctr" rtl="0" fontAlgn="base">
              <a:spcBef>
                <a:spcPct val="0"/>
              </a:spcBef>
              <a:spcAft>
                <a:spcPct val="0"/>
              </a:spcAft>
              <a:defRPr sz="3600" b="1">
                <a:solidFill>
                  <a:srgbClr val="800000"/>
                </a:solidFill>
                <a:latin typeface="Arial" charset="0"/>
              </a:defRPr>
            </a:lvl3pPr>
            <a:lvl4pPr algn="ctr" rtl="0" fontAlgn="base">
              <a:spcBef>
                <a:spcPct val="0"/>
              </a:spcBef>
              <a:spcAft>
                <a:spcPct val="0"/>
              </a:spcAft>
              <a:defRPr sz="3600" b="1">
                <a:solidFill>
                  <a:srgbClr val="800000"/>
                </a:solidFill>
                <a:latin typeface="Arial" charset="0"/>
              </a:defRPr>
            </a:lvl4pPr>
            <a:lvl5pPr algn="ctr" rtl="0" fontAlgn="base">
              <a:spcBef>
                <a:spcPct val="0"/>
              </a:spcBef>
              <a:spcAft>
                <a:spcPct val="0"/>
              </a:spcAft>
              <a:defRPr sz="3600" b="1">
                <a:solidFill>
                  <a:srgbClr val="800000"/>
                </a:solidFill>
                <a:latin typeface="Arial" charset="0"/>
              </a:defRPr>
            </a:lvl5pPr>
            <a:lvl6pPr marL="457200" algn="ctr" rtl="0" fontAlgn="base">
              <a:spcBef>
                <a:spcPct val="0"/>
              </a:spcBef>
              <a:spcAft>
                <a:spcPct val="0"/>
              </a:spcAft>
              <a:defRPr sz="3600" b="1">
                <a:solidFill>
                  <a:srgbClr val="800000"/>
                </a:solidFill>
                <a:latin typeface="Arial" charset="0"/>
              </a:defRPr>
            </a:lvl6pPr>
            <a:lvl7pPr marL="914400" algn="ctr" rtl="0" fontAlgn="base">
              <a:spcBef>
                <a:spcPct val="0"/>
              </a:spcBef>
              <a:spcAft>
                <a:spcPct val="0"/>
              </a:spcAft>
              <a:defRPr sz="3600" b="1">
                <a:solidFill>
                  <a:srgbClr val="800000"/>
                </a:solidFill>
                <a:latin typeface="Arial" charset="0"/>
              </a:defRPr>
            </a:lvl7pPr>
            <a:lvl8pPr marL="1371600" algn="ctr" rtl="0" fontAlgn="base">
              <a:spcBef>
                <a:spcPct val="0"/>
              </a:spcBef>
              <a:spcAft>
                <a:spcPct val="0"/>
              </a:spcAft>
              <a:defRPr sz="3600" b="1">
                <a:solidFill>
                  <a:srgbClr val="800000"/>
                </a:solidFill>
                <a:latin typeface="Arial" charset="0"/>
              </a:defRPr>
            </a:lvl8pPr>
            <a:lvl9pPr marL="1828800" algn="ctr" rtl="0" fontAlgn="base">
              <a:spcBef>
                <a:spcPct val="0"/>
              </a:spcBef>
              <a:spcAft>
                <a:spcPct val="0"/>
              </a:spcAft>
              <a:defRPr sz="3600" b="1">
                <a:solidFill>
                  <a:srgbClr val="800000"/>
                </a:solidFill>
                <a:latin typeface="Arial" charset="0"/>
              </a:defRPr>
            </a:lvl9pPr>
          </a:lstStyle>
          <a:p>
            <a:pPr marL="0" marR="0" lvl="0" indent="0" defTabSz="914400" rtl="0" eaLnBrk="1" fontAlgn="base" latinLnBrk="0" hangingPunct="1">
              <a:lnSpc>
                <a:spcPct val="100000"/>
              </a:lnSpc>
              <a:spcBef>
                <a:spcPct val="0"/>
              </a:spcBef>
              <a:spcAft>
                <a:spcPct val="0"/>
              </a:spcAft>
              <a:buClrTx/>
              <a:buSzTx/>
              <a:buFontTx/>
              <a:buNone/>
              <a:tabLst/>
              <a:defRPr/>
            </a:pPr>
            <a:r>
              <a:rPr lang="en-US" sz="3200" kern="0" dirty="0">
                <a:latin typeface="Arial" panose="020B0604020202020204" pitchFamily="34" charset="0"/>
                <a:cs typeface="Arial" panose="020B0604020202020204" pitchFamily="34" charset="0"/>
              </a:rPr>
              <a:t>WITHDRAWAL</a:t>
            </a:r>
            <a:endParaRPr kumimoji="0" lang="en-US" sz="3200" i="0" u="none" strike="noStrike" kern="0" cap="none" spc="0" normalizeH="0" baseline="0" noProof="0" dirty="0">
              <a:ln>
                <a:noFill/>
              </a:ln>
              <a:effectLst/>
              <a:uLnTx/>
              <a:uFillTx/>
              <a:latin typeface="Arial" panose="020B0604020202020204" pitchFamily="34" charset="0"/>
              <a:cs typeface="Arial" panose="020B0604020202020204" pitchFamily="34" charset="0"/>
            </a:endParaRPr>
          </a:p>
        </p:txBody>
      </p:sp>
      <p:pic>
        <p:nvPicPr>
          <p:cNvPr id="10242" name="Picture 2" descr="C:\Users\panos\Desktop\Screenshot_2.png"/>
          <p:cNvPicPr>
            <a:picLocks noChangeAspect="1" noChangeArrowheads="1"/>
          </p:cNvPicPr>
          <p:nvPr/>
        </p:nvPicPr>
        <p:blipFill>
          <a:blip r:embed="rId2"/>
          <a:srcRect/>
          <a:stretch>
            <a:fillRect/>
          </a:stretch>
        </p:blipFill>
        <p:spPr bwMode="auto">
          <a:xfrm>
            <a:off x="4749008" y="1701478"/>
            <a:ext cx="2716055" cy="5080322"/>
          </a:xfrm>
          <a:prstGeom prst="rect">
            <a:avLst/>
          </a:prstGeom>
          <a:noFill/>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EA8D763-6A81-4F1A-81FE-F66058C96B7A}"/>
              </a:ext>
            </a:extLst>
          </p:cNvPr>
          <p:cNvSpPr txBox="1"/>
          <p:nvPr/>
        </p:nvSpPr>
        <p:spPr>
          <a:xfrm>
            <a:off x="112144" y="793630"/>
            <a:ext cx="11956212" cy="369332"/>
          </a:xfrm>
          <a:prstGeom prst="rect">
            <a:avLst/>
          </a:prstGeom>
          <a:noFill/>
        </p:spPr>
        <p:txBody>
          <a:bodyPr wrap="square" rtlCol="0">
            <a:spAutoFit/>
          </a:bodyPr>
          <a:lstStyle/>
          <a:p>
            <a:pPr algn="ctr"/>
            <a:r>
              <a:rPr lang="el-GR" dirty="0"/>
              <a:t>Στην παρακάτω οθόνη ο χρήστης μπορεί να κάνει διάφορες ερωτήσεις. Συνδέεται με την οθόνη </a:t>
            </a:r>
            <a:r>
              <a:rPr lang="en-US" dirty="0"/>
              <a:t>MAINPAGEUSER.</a:t>
            </a:r>
            <a:endParaRPr lang="el-GR" dirty="0"/>
          </a:p>
        </p:txBody>
      </p:sp>
      <p:sp>
        <p:nvSpPr>
          <p:cNvPr id="5" name="Title 1">
            <a:extLst>
              <a:ext uri="{FF2B5EF4-FFF2-40B4-BE49-F238E27FC236}">
                <a16:creationId xmlns:a16="http://schemas.microsoft.com/office/drawing/2014/main" id="{C01F53E1-E6B8-45E2-A664-AB6547A4C268}"/>
              </a:ext>
            </a:extLst>
          </p:cNvPr>
          <p:cNvSpPr txBox="1">
            <a:spLocks/>
          </p:cNvSpPr>
          <p:nvPr/>
        </p:nvSpPr>
        <p:spPr bwMode="auto">
          <a:xfrm>
            <a:off x="128464" y="76200"/>
            <a:ext cx="11957144" cy="616496"/>
          </a:xfrm>
          <a:prstGeom prst="rect">
            <a:avLst/>
          </a:prstGeom>
          <a:noFill/>
          <a:ln w="9525">
            <a:noFill/>
            <a:miter lim="800000"/>
            <a:headEnd/>
            <a:tailEnd/>
          </a:ln>
          <a:effectLst/>
        </p:spPr>
        <p:txBody>
          <a:bodyPr vert="horz" wrap="square" lIns="92075" tIns="46038" rIns="92075" bIns="46038" numCol="1" anchor="ctr" anchorCtr="0" compatLnSpc="1">
            <a:prstTxWarp prst="textNoShape">
              <a:avLst/>
            </a:prstTxWarp>
          </a:bodyPr>
          <a:lstStyle>
            <a:lvl1pPr algn="ctr" rtl="0" fontAlgn="base">
              <a:spcBef>
                <a:spcPct val="0"/>
              </a:spcBef>
              <a:spcAft>
                <a:spcPct val="0"/>
              </a:spcAft>
              <a:defRPr sz="2400" b="1">
                <a:solidFill>
                  <a:srgbClr val="800000"/>
                </a:solidFill>
                <a:latin typeface="+mj-lt"/>
                <a:ea typeface="+mj-ea"/>
                <a:cs typeface="+mj-cs"/>
              </a:defRPr>
            </a:lvl1pPr>
            <a:lvl2pPr algn="ctr" rtl="0" fontAlgn="base">
              <a:spcBef>
                <a:spcPct val="0"/>
              </a:spcBef>
              <a:spcAft>
                <a:spcPct val="0"/>
              </a:spcAft>
              <a:defRPr sz="3600" b="1">
                <a:solidFill>
                  <a:srgbClr val="800000"/>
                </a:solidFill>
                <a:latin typeface="Arial" charset="0"/>
              </a:defRPr>
            </a:lvl2pPr>
            <a:lvl3pPr algn="ctr" rtl="0" fontAlgn="base">
              <a:spcBef>
                <a:spcPct val="0"/>
              </a:spcBef>
              <a:spcAft>
                <a:spcPct val="0"/>
              </a:spcAft>
              <a:defRPr sz="3600" b="1">
                <a:solidFill>
                  <a:srgbClr val="800000"/>
                </a:solidFill>
                <a:latin typeface="Arial" charset="0"/>
              </a:defRPr>
            </a:lvl3pPr>
            <a:lvl4pPr algn="ctr" rtl="0" fontAlgn="base">
              <a:spcBef>
                <a:spcPct val="0"/>
              </a:spcBef>
              <a:spcAft>
                <a:spcPct val="0"/>
              </a:spcAft>
              <a:defRPr sz="3600" b="1">
                <a:solidFill>
                  <a:srgbClr val="800000"/>
                </a:solidFill>
                <a:latin typeface="Arial" charset="0"/>
              </a:defRPr>
            </a:lvl4pPr>
            <a:lvl5pPr algn="ctr" rtl="0" fontAlgn="base">
              <a:spcBef>
                <a:spcPct val="0"/>
              </a:spcBef>
              <a:spcAft>
                <a:spcPct val="0"/>
              </a:spcAft>
              <a:defRPr sz="3600" b="1">
                <a:solidFill>
                  <a:srgbClr val="800000"/>
                </a:solidFill>
                <a:latin typeface="Arial" charset="0"/>
              </a:defRPr>
            </a:lvl5pPr>
            <a:lvl6pPr marL="457200" algn="ctr" rtl="0" fontAlgn="base">
              <a:spcBef>
                <a:spcPct val="0"/>
              </a:spcBef>
              <a:spcAft>
                <a:spcPct val="0"/>
              </a:spcAft>
              <a:defRPr sz="3600" b="1">
                <a:solidFill>
                  <a:srgbClr val="800000"/>
                </a:solidFill>
                <a:latin typeface="Arial" charset="0"/>
              </a:defRPr>
            </a:lvl6pPr>
            <a:lvl7pPr marL="914400" algn="ctr" rtl="0" fontAlgn="base">
              <a:spcBef>
                <a:spcPct val="0"/>
              </a:spcBef>
              <a:spcAft>
                <a:spcPct val="0"/>
              </a:spcAft>
              <a:defRPr sz="3600" b="1">
                <a:solidFill>
                  <a:srgbClr val="800000"/>
                </a:solidFill>
                <a:latin typeface="Arial" charset="0"/>
              </a:defRPr>
            </a:lvl7pPr>
            <a:lvl8pPr marL="1371600" algn="ctr" rtl="0" fontAlgn="base">
              <a:spcBef>
                <a:spcPct val="0"/>
              </a:spcBef>
              <a:spcAft>
                <a:spcPct val="0"/>
              </a:spcAft>
              <a:defRPr sz="3600" b="1">
                <a:solidFill>
                  <a:srgbClr val="800000"/>
                </a:solidFill>
                <a:latin typeface="Arial" charset="0"/>
              </a:defRPr>
            </a:lvl8pPr>
            <a:lvl9pPr marL="1828800" algn="ctr" rtl="0" fontAlgn="base">
              <a:spcBef>
                <a:spcPct val="0"/>
              </a:spcBef>
              <a:spcAft>
                <a:spcPct val="0"/>
              </a:spcAft>
              <a:defRPr sz="3600" b="1">
                <a:solidFill>
                  <a:srgbClr val="800000"/>
                </a:solidFill>
                <a:latin typeface="Arial" charset="0"/>
              </a:defRPr>
            </a:lvl9pPr>
          </a:lstStyle>
          <a:p>
            <a:pPr marL="0" marR="0" lvl="0" indent="0" defTabSz="914400" rtl="0" eaLnBrk="1" fontAlgn="base" latinLnBrk="0" hangingPunct="1">
              <a:lnSpc>
                <a:spcPct val="100000"/>
              </a:lnSpc>
              <a:spcBef>
                <a:spcPct val="0"/>
              </a:spcBef>
              <a:spcAft>
                <a:spcPct val="0"/>
              </a:spcAft>
              <a:buClrTx/>
              <a:buSzTx/>
              <a:buFontTx/>
              <a:buNone/>
              <a:tabLst/>
              <a:defRPr/>
            </a:pPr>
            <a:r>
              <a:rPr kumimoji="0" lang="en-US" sz="3200" i="0" u="none" strike="noStrike" kern="0" cap="none" spc="0" normalizeH="0" baseline="0" noProof="0" dirty="0">
                <a:ln>
                  <a:noFill/>
                </a:ln>
                <a:effectLst/>
                <a:uLnTx/>
                <a:uFillTx/>
                <a:latin typeface="Arial" panose="020B0604020202020204" pitchFamily="34" charset="0"/>
                <a:cs typeface="Arial" panose="020B0604020202020204" pitchFamily="34" charset="0"/>
              </a:rPr>
              <a:t>FAQ</a:t>
            </a:r>
          </a:p>
        </p:txBody>
      </p:sp>
      <p:pic>
        <p:nvPicPr>
          <p:cNvPr id="76802" name="Picture 2" descr="C:\Users\panos\Desktop\screenshots\faq.png"/>
          <p:cNvPicPr>
            <a:picLocks noChangeAspect="1" noChangeArrowheads="1"/>
          </p:cNvPicPr>
          <p:nvPr/>
        </p:nvPicPr>
        <p:blipFill>
          <a:blip r:embed="rId2"/>
          <a:srcRect/>
          <a:stretch>
            <a:fillRect/>
          </a:stretch>
        </p:blipFill>
        <p:spPr bwMode="auto">
          <a:xfrm>
            <a:off x="4627039" y="1173164"/>
            <a:ext cx="2926421" cy="5608636"/>
          </a:xfrm>
          <a:prstGeom prst="rect">
            <a:avLst/>
          </a:prstGeom>
          <a:noFill/>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EA8D763-6A81-4F1A-81FE-F66058C96B7A}"/>
              </a:ext>
            </a:extLst>
          </p:cNvPr>
          <p:cNvSpPr txBox="1"/>
          <p:nvPr/>
        </p:nvSpPr>
        <p:spPr>
          <a:xfrm>
            <a:off x="112144" y="793630"/>
            <a:ext cx="11956212" cy="646331"/>
          </a:xfrm>
          <a:prstGeom prst="rect">
            <a:avLst/>
          </a:prstGeom>
          <a:noFill/>
        </p:spPr>
        <p:txBody>
          <a:bodyPr wrap="square" rtlCol="0">
            <a:spAutoFit/>
          </a:bodyPr>
          <a:lstStyle/>
          <a:p>
            <a:pPr algn="ctr"/>
            <a:r>
              <a:rPr lang="el-GR" dirty="0"/>
              <a:t>Στην παρακάτω οθόνη ο χρήστης μπορεί να επικοινωνήσει για να μάθει πληροφορίες σχετικά με την εφαρμογή. Συνδέεται με την οθόνη </a:t>
            </a:r>
            <a:r>
              <a:rPr lang="en-US" dirty="0"/>
              <a:t>MAINPAGEUSER.</a:t>
            </a:r>
            <a:endParaRPr lang="el-GR" dirty="0"/>
          </a:p>
        </p:txBody>
      </p:sp>
      <p:sp>
        <p:nvSpPr>
          <p:cNvPr id="5" name="Title 1">
            <a:extLst>
              <a:ext uri="{FF2B5EF4-FFF2-40B4-BE49-F238E27FC236}">
                <a16:creationId xmlns:a16="http://schemas.microsoft.com/office/drawing/2014/main" id="{C01F53E1-E6B8-45E2-A664-AB6547A4C268}"/>
              </a:ext>
            </a:extLst>
          </p:cNvPr>
          <p:cNvSpPr txBox="1">
            <a:spLocks/>
          </p:cNvSpPr>
          <p:nvPr/>
        </p:nvSpPr>
        <p:spPr bwMode="auto">
          <a:xfrm>
            <a:off x="128464" y="76200"/>
            <a:ext cx="11957144" cy="616496"/>
          </a:xfrm>
          <a:prstGeom prst="rect">
            <a:avLst/>
          </a:prstGeom>
          <a:noFill/>
          <a:ln w="9525">
            <a:noFill/>
            <a:miter lim="800000"/>
            <a:headEnd/>
            <a:tailEnd/>
          </a:ln>
          <a:effectLst/>
        </p:spPr>
        <p:txBody>
          <a:bodyPr vert="horz" wrap="square" lIns="92075" tIns="46038" rIns="92075" bIns="46038" numCol="1" anchor="ctr" anchorCtr="0" compatLnSpc="1">
            <a:prstTxWarp prst="textNoShape">
              <a:avLst/>
            </a:prstTxWarp>
          </a:bodyPr>
          <a:lstStyle>
            <a:lvl1pPr algn="ctr" rtl="0" fontAlgn="base">
              <a:spcBef>
                <a:spcPct val="0"/>
              </a:spcBef>
              <a:spcAft>
                <a:spcPct val="0"/>
              </a:spcAft>
              <a:defRPr sz="2400" b="1">
                <a:solidFill>
                  <a:srgbClr val="800000"/>
                </a:solidFill>
                <a:latin typeface="+mj-lt"/>
                <a:ea typeface="+mj-ea"/>
                <a:cs typeface="+mj-cs"/>
              </a:defRPr>
            </a:lvl1pPr>
            <a:lvl2pPr algn="ctr" rtl="0" fontAlgn="base">
              <a:spcBef>
                <a:spcPct val="0"/>
              </a:spcBef>
              <a:spcAft>
                <a:spcPct val="0"/>
              </a:spcAft>
              <a:defRPr sz="3600" b="1">
                <a:solidFill>
                  <a:srgbClr val="800000"/>
                </a:solidFill>
                <a:latin typeface="Arial" charset="0"/>
              </a:defRPr>
            </a:lvl2pPr>
            <a:lvl3pPr algn="ctr" rtl="0" fontAlgn="base">
              <a:spcBef>
                <a:spcPct val="0"/>
              </a:spcBef>
              <a:spcAft>
                <a:spcPct val="0"/>
              </a:spcAft>
              <a:defRPr sz="3600" b="1">
                <a:solidFill>
                  <a:srgbClr val="800000"/>
                </a:solidFill>
                <a:latin typeface="Arial" charset="0"/>
              </a:defRPr>
            </a:lvl3pPr>
            <a:lvl4pPr algn="ctr" rtl="0" fontAlgn="base">
              <a:spcBef>
                <a:spcPct val="0"/>
              </a:spcBef>
              <a:spcAft>
                <a:spcPct val="0"/>
              </a:spcAft>
              <a:defRPr sz="3600" b="1">
                <a:solidFill>
                  <a:srgbClr val="800000"/>
                </a:solidFill>
                <a:latin typeface="Arial" charset="0"/>
              </a:defRPr>
            </a:lvl4pPr>
            <a:lvl5pPr algn="ctr" rtl="0" fontAlgn="base">
              <a:spcBef>
                <a:spcPct val="0"/>
              </a:spcBef>
              <a:spcAft>
                <a:spcPct val="0"/>
              </a:spcAft>
              <a:defRPr sz="3600" b="1">
                <a:solidFill>
                  <a:srgbClr val="800000"/>
                </a:solidFill>
                <a:latin typeface="Arial" charset="0"/>
              </a:defRPr>
            </a:lvl5pPr>
            <a:lvl6pPr marL="457200" algn="ctr" rtl="0" fontAlgn="base">
              <a:spcBef>
                <a:spcPct val="0"/>
              </a:spcBef>
              <a:spcAft>
                <a:spcPct val="0"/>
              </a:spcAft>
              <a:defRPr sz="3600" b="1">
                <a:solidFill>
                  <a:srgbClr val="800000"/>
                </a:solidFill>
                <a:latin typeface="Arial" charset="0"/>
              </a:defRPr>
            </a:lvl6pPr>
            <a:lvl7pPr marL="914400" algn="ctr" rtl="0" fontAlgn="base">
              <a:spcBef>
                <a:spcPct val="0"/>
              </a:spcBef>
              <a:spcAft>
                <a:spcPct val="0"/>
              </a:spcAft>
              <a:defRPr sz="3600" b="1">
                <a:solidFill>
                  <a:srgbClr val="800000"/>
                </a:solidFill>
                <a:latin typeface="Arial" charset="0"/>
              </a:defRPr>
            </a:lvl7pPr>
            <a:lvl8pPr marL="1371600" algn="ctr" rtl="0" fontAlgn="base">
              <a:spcBef>
                <a:spcPct val="0"/>
              </a:spcBef>
              <a:spcAft>
                <a:spcPct val="0"/>
              </a:spcAft>
              <a:defRPr sz="3600" b="1">
                <a:solidFill>
                  <a:srgbClr val="800000"/>
                </a:solidFill>
                <a:latin typeface="Arial" charset="0"/>
              </a:defRPr>
            </a:lvl8pPr>
            <a:lvl9pPr marL="1828800" algn="ctr" rtl="0" fontAlgn="base">
              <a:spcBef>
                <a:spcPct val="0"/>
              </a:spcBef>
              <a:spcAft>
                <a:spcPct val="0"/>
              </a:spcAft>
              <a:defRPr sz="3600" b="1">
                <a:solidFill>
                  <a:srgbClr val="800000"/>
                </a:solidFill>
                <a:latin typeface="Arial" charset="0"/>
              </a:defRPr>
            </a:lvl9pPr>
          </a:lstStyle>
          <a:p>
            <a:pPr marL="0" marR="0" lvl="0" indent="0" defTabSz="914400" rtl="0" eaLnBrk="1" fontAlgn="base" latinLnBrk="0" hangingPunct="1">
              <a:lnSpc>
                <a:spcPct val="100000"/>
              </a:lnSpc>
              <a:spcBef>
                <a:spcPct val="0"/>
              </a:spcBef>
              <a:spcAft>
                <a:spcPct val="0"/>
              </a:spcAft>
              <a:buClrTx/>
              <a:buSzTx/>
              <a:buFontTx/>
              <a:buNone/>
              <a:tabLst/>
              <a:defRPr/>
            </a:pPr>
            <a:r>
              <a:rPr kumimoji="0" lang="en-US" sz="3200" i="0" u="none" strike="noStrike" kern="0" cap="none" spc="0" normalizeH="0" baseline="0" noProof="0" dirty="0">
                <a:ln>
                  <a:noFill/>
                </a:ln>
                <a:effectLst/>
                <a:uLnTx/>
                <a:uFillTx/>
                <a:latin typeface="Arial" panose="020B0604020202020204" pitchFamily="34" charset="0"/>
                <a:cs typeface="Arial" panose="020B0604020202020204" pitchFamily="34" charset="0"/>
              </a:rPr>
              <a:t>CONTACTUS</a:t>
            </a:r>
          </a:p>
        </p:txBody>
      </p:sp>
      <p:pic>
        <p:nvPicPr>
          <p:cNvPr id="77826" name="Picture 2" descr="C:\Users\panos\Desktop\screenshots\contactus.png"/>
          <p:cNvPicPr>
            <a:picLocks noChangeAspect="1" noChangeArrowheads="1"/>
          </p:cNvPicPr>
          <p:nvPr/>
        </p:nvPicPr>
        <p:blipFill>
          <a:blip r:embed="rId2"/>
          <a:srcRect/>
          <a:stretch>
            <a:fillRect/>
          </a:stretch>
        </p:blipFill>
        <p:spPr bwMode="auto">
          <a:xfrm>
            <a:off x="4731224" y="1406106"/>
            <a:ext cx="2718052" cy="5375694"/>
          </a:xfrm>
          <a:prstGeom prst="rect">
            <a:avLst/>
          </a:prstGeom>
          <a:noFill/>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EA8D763-6A81-4F1A-81FE-F66058C96B7A}"/>
              </a:ext>
            </a:extLst>
          </p:cNvPr>
          <p:cNvSpPr txBox="1"/>
          <p:nvPr/>
        </p:nvSpPr>
        <p:spPr>
          <a:xfrm>
            <a:off x="112144" y="793630"/>
            <a:ext cx="11956212" cy="369332"/>
          </a:xfrm>
          <a:prstGeom prst="rect">
            <a:avLst/>
          </a:prstGeom>
          <a:noFill/>
        </p:spPr>
        <p:txBody>
          <a:bodyPr wrap="square" rtlCol="0">
            <a:spAutoFit/>
          </a:bodyPr>
          <a:lstStyle/>
          <a:p>
            <a:pPr algn="ctr"/>
            <a:r>
              <a:rPr lang="el-GR" dirty="0"/>
              <a:t>Στην παρακάτω οθόνη ο χρήστης μπορεί να κατεβάσει την εφαρμογή. Συνδέεται με την οθόνη </a:t>
            </a:r>
            <a:r>
              <a:rPr lang="en-US" dirty="0"/>
              <a:t>MAINPAGEUSER.</a:t>
            </a:r>
            <a:endParaRPr lang="el-GR" dirty="0"/>
          </a:p>
        </p:txBody>
      </p:sp>
      <p:sp>
        <p:nvSpPr>
          <p:cNvPr id="5" name="Title 1">
            <a:extLst>
              <a:ext uri="{FF2B5EF4-FFF2-40B4-BE49-F238E27FC236}">
                <a16:creationId xmlns:a16="http://schemas.microsoft.com/office/drawing/2014/main" id="{C01F53E1-E6B8-45E2-A664-AB6547A4C268}"/>
              </a:ext>
            </a:extLst>
          </p:cNvPr>
          <p:cNvSpPr txBox="1">
            <a:spLocks/>
          </p:cNvSpPr>
          <p:nvPr/>
        </p:nvSpPr>
        <p:spPr bwMode="auto">
          <a:xfrm>
            <a:off x="128464" y="76200"/>
            <a:ext cx="11957144" cy="616496"/>
          </a:xfrm>
          <a:prstGeom prst="rect">
            <a:avLst/>
          </a:prstGeom>
          <a:noFill/>
          <a:ln w="9525">
            <a:noFill/>
            <a:miter lim="800000"/>
            <a:headEnd/>
            <a:tailEnd/>
          </a:ln>
          <a:effectLst/>
        </p:spPr>
        <p:txBody>
          <a:bodyPr vert="horz" wrap="square" lIns="92075" tIns="46038" rIns="92075" bIns="46038" numCol="1" anchor="ctr" anchorCtr="0" compatLnSpc="1">
            <a:prstTxWarp prst="textNoShape">
              <a:avLst/>
            </a:prstTxWarp>
          </a:bodyPr>
          <a:lstStyle>
            <a:lvl1pPr algn="ctr" rtl="0" fontAlgn="base">
              <a:spcBef>
                <a:spcPct val="0"/>
              </a:spcBef>
              <a:spcAft>
                <a:spcPct val="0"/>
              </a:spcAft>
              <a:defRPr sz="2400" b="1">
                <a:solidFill>
                  <a:srgbClr val="800000"/>
                </a:solidFill>
                <a:latin typeface="+mj-lt"/>
                <a:ea typeface="+mj-ea"/>
                <a:cs typeface="+mj-cs"/>
              </a:defRPr>
            </a:lvl1pPr>
            <a:lvl2pPr algn="ctr" rtl="0" fontAlgn="base">
              <a:spcBef>
                <a:spcPct val="0"/>
              </a:spcBef>
              <a:spcAft>
                <a:spcPct val="0"/>
              </a:spcAft>
              <a:defRPr sz="3600" b="1">
                <a:solidFill>
                  <a:srgbClr val="800000"/>
                </a:solidFill>
                <a:latin typeface="Arial" charset="0"/>
              </a:defRPr>
            </a:lvl2pPr>
            <a:lvl3pPr algn="ctr" rtl="0" fontAlgn="base">
              <a:spcBef>
                <a:spcPct val="0"/>
              </a:spcBef>
              <a:spcAft>
                <a:spcPct val="0"/>
              </a:spcAft>
              <a:defRPr sz="3600" b="1">
                <a:solidFill>
                  <a:srgbClr val="800000"/>
                </a:solidFill>
                <a:latin typeface="Arial" charset="0"/>
              </a:defRPr>
            </a:lvl3pPr>
            <a:lvl4pPr algn="ctr" rtl="0" fontAlgn="base">
              <a:spcBef>
                <a:spcPct val="0"/>
              </a:spcBef>
              <a:spcAft>
                <a:spcPct val="0"/>
              </a:spcAft>
              <a:defRPr sz="3600" b="1">
                <a:solidFill>
                  <a:srgbClr val="800000"/>
                </a:solidFill>
                <a:latin typeface="Arial" charset="0"/>
              </a:defRPr>
            </a:lvl4pPr>
            <a:lvl5pPr algn="ctr" rtl="0" fontAlgn="base">
              <a:spcBef>
                <a:spcPct val="0"/>
              </a:spcBef>
              <a:spcAft>
                <a:spcPct val="0"/>
              </a:spcAft>
              <a:defRPr sz="3600" b="1">
                <a:solidFill>
                  <a:srgbClr val="800000"/>
                </a:solidFill>
                <a:latin typeface="Arial" charset="0"/>
              </a:defRPr>
            </a:lvl5pPr>
            <a:lvl6pPr marL="457200" algn="ctr" rtl="0" fontAlgn="base">
              <a:spcBef>
                <a:spcPct val="0"/>
              </a:spcBef>
              <a:spcAft>
                <a:spcPct val="0"/>
              </a:spcAft>
              <a:defRPr sz="3600" b="1">
                <a:solidFill>
                  <a:srgbClr val="800000"/>
                </a:solidFill>
                <a:latin typeface="Arial" charset="0"/>
              </a:defRPr>
            </a:lvl6pPr>
            <a:lvl7pPr marL="914400" algn="ctr" rtl="0" fontAlgn="base">
              <a:spcBef>
                <a:spcPct val="0"/>
              </a:spcBef>
              <a:spcAft>
                <a:spcPct val="0"/>
              </a:spcAft>
              <a:defRPr sz="3600" b="1">
                <a:solidFill>
                  <a:srgbClr val="800000"/>
                </a:solidFill>
                <a:latin typeface="Arial" charset="0"/>
              </a:defRPr>
            </a:lvl7pPr>
            <a:lvl8pPr marL="1371600" algn="ctr" rtl="0" fontAlgn="base">
              <a:spcBef>
                <a:spcPct val="0"/>
              </a:spcBef>
              <a:spcAft>
                <a:spcPct val="0"/>
              </a:spcAft>
              <a:defRPr sz="3600" b="1">
                <a:solidFill>
                  <a:srgbClr val="800000"/>
                </a:solidFill>
                <a:latin typeface="Arial" charset="0"/>
              </a:defRPr>
            </a:lvl8pPr>
            <a:lvl9pPr marL="1828800" algn="ctr" rtl="0" fontAlgn="base">
              <a:spcBef>
                <a:spcPct val="0"/>
              </a:spcBef>
              <a:spcAft>
                <a:spcPct val="0"/>
              </a:spcAft>
              <a:defRPr sz="3600" b="1">
                <a:solidFill>
                  <a:srgbClr val="800000"/>
                </a:solidFill>
                <a:latin typeface="Arial" charset="0"/>
              </a:defRPr>
            </a:lvl9pPr>
          </a:lstStyle>
          <a:p>
            <a:pPr marL="0" marR="0" lvl="0" indent="0" defTabSz="914400" rtl="0" eaLnBrk="1" fontAlgn="base" latinLnBrk="0" hangingPunct="1">
              <a:lnSpc>
                <a:spcPct val="100000"/>
              </a:lnSpc>
              <a:spcBef>
                <a:spcPct val="0"/>
              </a:spcBef>
              <a:spcAft>
                <a:spcPct val="0"/>
              </a:spcAft>
              <a:buClrTx/>
              <a:buSzTx/>
              <a:buFontTx/>
              <a:buNone/>
              <a:tabLst/>
              <a:defRPr/>
            </a:pPr>
            <a:r>
              <a:rPr kumimoji="0" lang="en-US" sz="3200" i="0" u="none" strike="noStrike" kern="0" cap="none" spc="0" normalizeH="0" baseline="0" noProof="0" dirty="0">
                <a:ln>
                  <a:noFill/>
                </a:ln>
                <a:effectLst/>
                <a:uLnTx/>
                <a:uFillTx/>
                <a:latin typeface="Arial" panose="020B0604020202020204" pitchFamily="34" charset="0"/>
                <a:cs typeface="Arial" panose="020B0604020202020204" pitchFamily="34" charset="0"/>
              </a:rPr>
              <a:t>DOWNLOADAPP</a:t>
            </a:r>
          </a:p>
        </p:txBody>
      </p:sp>
      <p:pic>
        <p:nvPicPr>
          <p:cNvPr id="78850" name="Picture 2" descr="C:\Users\panos\Desktop\screenshots\downloadapp.png"/>
          <p:cNvPicPr>
            <a:picLocks noChangeAspect="1" noChangeArrowheads="1"/>
          </p:cNvPicPr>
          <p:nvPr/>
        </p:nvPicPr>
        <p:blipFill>
          <a:blip r:embed="rId2"/>
          <a:srcRect/>
          <a:stretch>
            <a:fillRect/>
          </a:stretch>
        </p:blipFill>
        <p:spPr bwMode="auto">
          <a:xfrm>
            <a:off x="4635183" y="1216236"/>
            <a:ext cx="2789746" cy="5565564"/>
          </a:xfrm>
          <a:prstGeom prst="rect">
            <a:avLst/>
          </a:prstGeom>
          <a:noFill/>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EA8D763-6A81-4F1A-81FE-F66058C96B7A}"/>
              </a:ext>
            </a:extLst>
          </p:cNvPr>
          <p:cNvSpPr txBox="1"/>
          <p:nvPr/>
        </p:nvSpPr>
        <p:spPr>
          <a:xfrm>
            <a:off x="112144" y="793630"/>
            <a:ext cx="11956212" cy="646331"/>
          </a:xfrm>
          <a:prstGeom prst="rect">
            <a:avLst/>
          </a:prstGeom>
          <a:noFill/>
        </p:spPr>
        <p:txBody>
          <a:bodyPr wrap="square" rtlCol="0">
            <a:spAutoFit/>
          </a:bodyPr>
          <a:lstStyle/>
          <a:p>
            <a:pPr algn="ctr"/>
            <a:r>
              <a:rPr lang="el-GR" dirty="0"/>
              <a:t>Στην παρακάτω οθόνη ο χρήστης μπορεί να αλλάξει τον κωδικό του λογαριασμού του. Συνδέεται με την οθόνη </a:t>
            </a:r>
            <a:r>
              <a:rPr lang="en-US" dirty="0"/>
              <a:t>MAINPAGEUSER.</a:t>
            </a:r>
            <a:endParaRPr lang="el-GR" dirty="0"/>
          </a:p>
        </p:txBody>
      </p:sp>
      <p:sp>
        <p:nvSpPr>
          <p:cNvPr id="5" name="Title 1">
            <a:extLst>
              <a:ext uri="{FF2B5EF4-FFF2-40B4-BE49-F238E27FC236}">
                <a16:creationId xmlns:a16="http://schemas.microsoft.com/office/drawing/2014/main" id="{C01F53E1-E6B8-45E2-A664-AB6547A4C268}"/>
              </a:ext>
            </a:extLst>
          </p:cNvPr>
          <p:cNvSpPr txBox="1">
            <a:spLocks/>
          </p:cNvSpPr>
          <p:nvPr/>
        </p:nvSpPr>
        <p:spPr bwMode="auto">
          <a:xfrm>
            <a:off x="128464" y="76200"/>
            <a:ext cx="11957144" cy="616496"/>
          </a:xfrm>
          <a:prstGeom prst="rect">
            <a:avLst/>
          </a:prstGeom>
          <a:noFill/>
          <a:ln w="9525">
            <a:noFill/>
            <a:miter lim="800000"/>
            <a:headEnd/>
            <a:tailEnd/>
          </a:ln>
          <a:effectLst/>
        </p:spPr>
        <p:txBody>
          <a:bodyPr vert="horz" wrap="square" lIns="92075" tIns="46038" rIns="92075" bIns="46038" numCol="1" anchor="ctr" anchorCtr="0" compatLnSpc="1">
            <a:prstTxWarp prst="textNoShape">
              <a:avLst/>
            </a:prstTxWarp>
          </a:bodyPr>
          <a:lstStyle>
            <a:lvl1pPr algn="ctr" rtl="0" fontAlgn="base">
              <a:spcBef>
                <a:spcPct val="0"/>
              </a:spcBef>
              <a:spcAft>
                <a:spcPct val="0"/>
              </a:spcAft>
              <a:defRPr sz="2400" b="1">
                <a:solidFill>
                  <a:srgbClr val="800000"/>
                </a:solidFill>
                <a:latin typeface="+mj-lt"/>
                <a:ea typeface="+mj-ea"/>
                <a:cs typeface="+mj-cs"/>
              </a:defRPr>
            </a:lvl1pPr>
            <a:lvl2pPr algn="ctr" rtl="0" fontAlgn="base">
              <a:spcBef>
                <a:spcPct val="0"/>
              </a:spcBef>
              <a:spcAft>
                <a:spcPct val="0"/>
              </a:spcAft>
              <a:defRPr sz="3600" b="1">
                <a:solidFill>
                  <a:srgbClr val="800000"/>
                </a:solidFill>
                <a:latin typeface="Arial" charset="0"/>
              </a:defRPr>
            </a:lvl2pPr>
            <a:lvl3pPr algn="ctr" rtl="0" fontAlgn="base">
              <a:spcBef>
                <a:spcPct val="0"/>
              </a:spcBef>
              <a:spcAft>
                <a:spcPct val="0"/>
              </a:spcAft>
              <a:defRPr sz="3600" b="1">
                <a:solidFill>
                  <a:srgbClr val="800000"/>
                </a:solidFill>
                <a:latin typeface="Arial" charset="0"/>
              </a:defRPr>
            </a:lvl3pPr>
            <a:lvl4pPr algn="ctr" rtl="0" fontAlgn="base">
              <a:spcBef>
                <a:spcPct val="0"/>
              </a:spcBef>
              <a:spcAft>
                <a:spcPct val="0"/>
              </a:spcAft>
              <a:defRPr sz="3600" b="1">
                <a:solidFill>
                  <a:srgbClr val="800000"/>
                </a:solidFill>
                <a:latin typeface="Arial" charset="0"/>
              </a:defRPr>
            </a:lvl4pPr>
            <a:lvl5pPr algn="ctr" rtl="0" fontAlgn="base">
              <a:spcBef>
                <a:spcPct val="0"/>
              </a:spcBef>
              <a:spcAft>
                <a:spcPct val="0"/>
              </a:spcAft>
              <a:defRPr sz="3600" b="1">
                <a:solidFill>
                  <a:srgbClr val="800000"/>
                </a:solidFill>
                <a:latin typeface="Arial" charset="0"/>
              </a:defRPr>
            </a:lvl5pPr>
            <a:lvl6pPr marL="457200" algn="ctr" rtl="0" fontAlgn="base">
              <a:spcBef>
                <a:spcPct val="0"/>
              </a:spcBef>
              <a:spcAft>
                <a:spcPct val="0"/>
              </a:spcAft>
              <a:defRPr sz="3600" b="1">
                <a:solidFill>
                  <a:srgbClr val="800000"/>
                </a:solidFill>
                <a:latin typeface="Arial" charset="0"/>
              </a:defRPr>
            </a:lvl6pPr>
            <a:lvl7pPr marL="914400" algn="ctr" rtl="0" fontAlgn="base">
              <a:spcBef>
                <a:spcPct val="0"/>
              </a:spcBef>
              <a:spcAft>
                <a:spcPct val="0"/>
              </a:spcAft>
              <a:defRPr sz="3600" b="1">
                <a:solidFill>
                  <a:srgbClr val="800000"/>
                </a:solidFill>
                <a:latin typeface="Arial" charset="0"/>
              </a:defRPr>
            </a:lvl7pPr>
            <a:lvl8pPr marL="1371600" algn="ctr" rtl="0" fontAlgn="base">
              <a:spcBef>
                <a:spcPct val="0"/>
              </a:spcBef>
              <a:spcAft>
                <a:spcPct val="0"/>
              </a:spcAft>
              <a:defRPr sz="3600" b="1">
                <a:solidFill>
                  <a:srgbClr val="800000"/>
                </a:solidFill>
                <a:latin typeface="Arial" charset="0"/>
              </a:defRPr>
            </a:lvl8pPr>
            <a:lvl9pPr marL="1828800" algn="ctr" rtl="0" fontAlgn="base">
              <a:spcBef>
                <a:spcPct val="0"/>
              </a:spcBef>
              <a:spcAft>
                <a:spcPct val="0"/>
              </a:spcAft>
              <a:defRPr sz="3600" b="1">
                <a:solidFill>
                  <a:srgbClr val="800000"/>
                </a:solidFill>
                <a:latin typeface="Arial" charset="0"/>
              </a:defRPr>
            </a:lvl9pPr>
          </a:lstStyle>
          <a:p>
            <a:pPr marL="0" marR="0" lvl="0" indent="0" defTabSz="914400" rtl="0" eaLnBrk="1" fontAlgn="base" latinLnBrk="0" hangingPunct="1">
              <a:lnSpc>
                <a:spcPct val="100000"/>
              </a:lnSpc>
              <a:spcBef>
                <a:spcPct val="0"/>
              </a:spcBef>
              <a:spcAft>
                <a:spcPct val="0"/>
              </a:spcAft>
              <a:buClrTx/>
              <a:buSzTx/>
              <a:buFontTx/>
              <a:buNone/>
              <a:tabLst/>
              <a:defRPr/>
            </a:pPr>
            <a:r>
              <a:rPr lang="en-US" sz="3200" kern="0" dirty="0">
                <a:latin typeface="Arial" panose="020B0604020202020204" pitchFamily="34" charset="0"/>
                <a:cs typeface="Arial" panose="020B0604020202020204" pitchFamily="34" charset="0"/>
              </a:rPr>
              <a:t>ACCOUNTINFORMATION</a:t>
            </a:r>
            <a:endParaRPr kumimoji="0" lang="en-US" sz="3200" i="0" u="none" strike="noStrike" kern="0" cap="none" spc="0" normalizeH="0" baseline="0" noProof="0" dirty="0">
              <a:ln>
                <a:noFill/>
              </a:ln>
              <a:effectLst/>
              <a:uLnTx/>
              <a:uFillTx/>
              <a:latin typeface="Arial" panose="020B0604020202020204" pitchFamily="34" charset="0"/>
              <a:cs typeface="Arial" panose="020B0604020202020204" pitchFamily="34" charset="0"/>
            </a:endParaRPr>
          </a:p>
        </p:txBody>
      </p:sp>
      <p:pic>
        <p:nvPicPr>
          <p:cNvPr id="79874" name="Picture 2" descr="C:\Users\panos\Desktop\screenshots\accountinformation.png"/>
          <p:cNvPicPr>
            <a:picLocks noChangeAspect="1" noChangeArrowheads="1"/>
          </p:cNvPicPr>
          <p:nvPr/>
        </p:nvPicPr>
        <p:blipFill>
          <a:blip r:embed="rId2"/>
          <a:srcRect/>
          <a:stretch>
            <a:fillRect/>
          </a:stretch>
        </p:blipFill>
        <p:spPr bwMode="auto">
          <a:xfrm>
            <a:off x="4685079" y="1398889"/>
            <a:ext cx="2810341" cy="5382911"/>
          </a:xfrm>
          <a:prstGeom prst="rect">
            <a:avLst/>
          </a:prstGeom>
          <a:noFill/>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5638012-F983-46A1-8AFE-319FC537C8B8}"/>
              </a:ext>
            </a:extLst>
          </p:cNvPr>
          <p:cNvSpPr/>
          <p:nvPr/>
        </p:nvSpPr>
        <p:spPr>
          <a:xfrm>
            <a:off x="0" y="3133545"/>
            <a:ext cx="12192000" cy="590909"/>
          </a:xfrm>
          <a:prstGeom prst="rect">
            <a:avLst/>
          </a:prstGeom>
          <a:solidFill>
            <a:srgbClr val="8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b="1" dirty="0">
                <a:solidFill>
                  <a:schemeClr val="bg1"/>
                </a:solidFill>
              </a:rPr>
              <a:t>Διασύνδεση Οθονών</a:t>
            </a:r>
            <a:endParaRPr lang="en-US" b="1" dirty="0">
              <a:solidFill>
                <a:schemeClr val="bg1"/>
              </a:solidFill>
            </a:endParaRPr>
          </a:p>
        </p:txBody>
      </p:sp>
    </p:spTree>
    <p:extLst>
      <p:ext uri="{BB962C8B-B14F-4D97-AF65-F5344CB8AC3E}">
        <p14:creationId xmlns:p14="http://schemas.microsoft.com/office/powerpoint/2010/main" val="12856399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C01F53E1-E6B8-45E2-A664-AB6547A4C268}"/>
              </a:ext>
            </a:extLst>
          </p:cNvPr>
          <p:cNvSpPr txBox="1">
            <a:spLocks/>
          </p:cNvSpPr>
          <p:nvPr/>
        </p:nvSpPr>
        <p:spPr bwMode="auto">
          <a:xfrm>
            <a:off x="128464" y="76200"/>
            <a:ext cx="12063536" cy="616496"/>
          </a:xfrm>
          <a:prstGeom prst="rect">
            <a:avLst/>
          </a:prstGeom>
          <a:noFill/>
          <a:ln w="9525">
            <a:noFill/>
            <a:miter lim="800000"/>
            <a:headEnd/>
            <a:tailEnd/>
          </a:ln>
          <a:effectLst/>
        </p:spPr>
        <p:txBody>
          <a:bodyPr vert="horz" wrap="square" lIns="92075" tIns="46038" rIns="92075" bIns="46038" numCol="1" anchor="ctr" anchorCtr="0" compatLnSpc="1">
            <a:prstTxWarp prst="textNoShape">
              <a:avLst/>
            </a:prstTxWarp>
          </a:bodyPr>
          <a:lstStyle>
            <a:lvl1pPr algn="ctr" rtl="0" fontAlgn="base">
              <a:spcBef>
                <a:spcPct val="0"/>
              </a:spcBef>
              <a:spcAft>
                <a:spcPct val="0"/>
              </a:spcAft>
              <a:defRPr sz="2400" b="1">
                <a:solidFill>
                  <a:srgbClr val="800000"/>
                </a:solidFill>
                <a:latin typeface="+mj-lt"/>
                <a:ea typeface="+mj-ea"/>
                <a:cs typeface="+mj-cs"/>
              </a:defRPr>
            </a:lvl1pPr>
            <a:lvl2pPr algn="ctr" rtl="0" fontAlgn="base">
              <a:spcBef>
                <a:spcPct val="0"/>
              </a:spcBef>
              <a:spcAft>
                <a:spcPct val="0"/>
              </a:spcAft>
              <a:defRPr sz="3600" b="1">
                <a:solidFill>
                  <a:srgbClr val="800000"/>
                </a:solidFill>
                <a:latin typeface="Arial" charset="0"/>
              </a:defRPr>
            </a:lvl2pPr>
            <a:lvl3pPr algn="ctr" rtl="0" fontAlgn="base">
              <a:spcBef>
                <a:spcPct val="0"/>
              </a:spcBef>
              <a:spcAft>
                <a:spcPct val="0"/>
              </a:spcAft>
              <a:defRPr sz="3600" b="1">
                <a:solidFill>
                  <a:srgbClr val="800000"/>
                </a:solidFill>
                <a:latin typeface="Arial" charset="0"/>
              </a:defRPr>
            </a:lvl3pPr>
            <a:lvl4pPr algn="ctr" rtl="0" fontAlgn="base">
              <a:spcBef>
                <a:spcPct val="0"/>
              </a:spcBef>
              <a:spcAft>
                <a:spcPct val="0"/>
              </a:spcAft>
              <a:defRPr sz="3600" b="1">
                <a:solidFill>
                  <a:srgbClr val="800000"/>
                </a:solidFill>
                <a:latin typeface="Arial" charset="0"/>
              </a:defRPr>
            </a:lvl4pPr>
            <a:lvl5pPr algn="ctr" rtl="0" fontAlgn="base">
              <a:spcBef>
                <a:spcPct val="0"/>
              </a:spcBef>
              <a:spcAft>
                <a:spcPct val="0"/>
              </a:spcAft>
              <a:defRPr sz="3600" b="1">
                <a:solidFill>
                  <a:srgbClr val="800000"/>
                </a:solidFill>
                <a:latin typeface="Arial" charset="0"/>
              </a:defRPr>
            </a:lvl5pPr>
            <a:lvl6pPr marL="457200" algn="ctr" rtl="0" fontAlgn="base">
              <a:spcBef>
                <a:spcPct val="0"/>
              </a:spcBef>
              <a:spcAft>
                <a:spcPct val="0"/>
              </a:spcAft>
              <a:defRPr sz="3600" b="1">
                <a:solidFill>
                  <a:srgbClr val="800000"/>
                </a:solidFill>
                <a:latin typeface="Arial" charset="0"/>
              </a:defRPr>
            </a:lvl6pPr>
            <a:lvl7pPr marL="914400" algn="ctr" rtl="0" fontAlgn="base">
              <a:spcBef>
                <a:spcPct val="0"/>
              </a:spcBef>
              <a:spcAft>
                <a:spcPct val="0"/>
              </a:spcAft>
              <a:defRPr sz="3600" b="1">
                <a:solidFill>
                  <a:srgbClr val="800000"/>
                </a:solidFill>
                <a:latin typeface="Arial" charset="0"/>
              </a:defRPr>
            </a:lvl7pPr>
            <a:lvl8pPr marL="1371600" algn="ctr" rtl="0" fontAlgn="base">
              <a:spcBef>
                <a:spcPct val="0"/>
              </a:spcBef>
              <a:spcAft>
                <a:spcPct val="0"/>
              </a:spcAft>
              <a:defRPr sz="3600" b="1">
                <a:solidFill>
                  <a:srgbClr val="800000"/>
                </a:solidFill>
                <a:latin typeface="Arial" charset="0"/>
              </a:defRPr>
            </a:lvl8pPr>
            <a:lvl9pPr marL="1828800" algn="ctr" rtl="0" fontAlgn="base">
              <a:spcBef>
                <a:spcPct val="0"/>
              </a:spcBef>
              <a:spcAft>
                <a:spcPct val="0"/>
              </a:spcAft>
              <a:defRPr sz="3600" b="1">
                <a:solidFill>
                  <a:srgbClr val="800000"/>
                </a:solidFill>
                <a:latin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l-GR" kern="0" dirty="0">
                <a:latin typeface="Arial" panose="020B0604020202020204" pitchFamily="34" charset="0"/>
                <a:cs typeface="Arial" panose="020B0604020202020204" pitchFamily="34" charset="0"/>
              </a:rPr>
              <a:t>Ονομασία </a:t>
            </a:r>
            <a:r>
              <a:rPr lang="en-US" kern="0" dirty="0">
                <a:latin typeface="Arial" panose="020B0604020202020204" pitchFamily="34" charset="0"/>
                <a:cs typeface="Arial" panose="020B0604020202020204" pitchFamily="34" charset="0"/>
              </a:rPr>
              <a:t>4</a:t>
            </a:r>
            <a:r>
              <a:rPr lang="el-GR" kern="0" baseline="30000" dirty="0">
                <a:latin typeface="Arial" panose="020B0604020202020204" pitchFamily="34" charset="0"/>
                <a:cs typeface="Arial" panose="020B0604020202020204" pitchFamily="34" charset="0"/>
              </a:rPr>
              <a:t>ης</a:t>
            </a:r>
            <a:r>
              <a:rPr lang="el-GR" kern="0" dirty="0">
                <a:latin typeface="Arial" panose="020B0604020202020204" pitchFamily="34" charset="0"/>
                <a:cs typeface="Arial" panose="020B0604020202020204" pitchFamily="34" charset="0"/>
              </a:rPr>
              <a:t> Παρόμοιας Εφαρμογής</a:t>
            </a:r>
            <a:endParaRPr kumimoji="0" lang="en-US" sz="2400" i="0" u="none" strike="noStrike" kern="0" cap="none" spc="0" normalizeH="0" baseline="0" noProof="0" dirty="0">
              <a:ln>
                <a:noFill/>
              </a:ln>
              <a:solidFill>
                <a:srgbClr val="800000"/>
              </a:solidFill>
              <a:effectLst/>
              <a:uLnTx/>
              <a:uFillTx/>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FC491AFE-559A-4183-B22E-E0EB41D9AF3A}"/>
              </a:ext>
            </a:extLst>
          </p:cNvPr>
          <p:cNvSpPr txBox="1"/>
          <p:nvPr/>
        </p:nvSpPr>
        <p:spPr>
          <a:xfrm>
            <a:off x="1219200" y="1251284"/>
            <a:ext cx="10619874" cy="4247317"/>
          </a:xfrm>
          <a:prstGeom prst="rect">
            <a:avLst/>
          </a:prstGeom>
          <a:noFill/>
        </p:spPr>
        <p:txBody>
          <a:bodyPr wrap="square">
            <a:spAutoFit/>
          </a:bodyPr>
          <a:lstStyle/>
          <a:p>
            <a:pPr marL="342900" indent="-342900" algn="just">
              <a:buFont typeface="Wingdings" panose="05000000000000000000" pitchFamily="2" charset="2"/>
              <a:buChar char="q"/>
            </a:pPr>
            <a:r>
              <a:rPr lang="en-US" b="1" dirty="0"/>
              <a:t>bwin</a:t>
            </a:r>
            <a:endParaRPr lang="el-GR" b="1" dirty="0"/>
          </a:p>
          <a:p>
            <a:endParaRPr lang="en-US" b="1" dirty="0"/>
          </a:p>
          <a:p>
            <a:pPr marL="800100" lvl="1" indent="-342900" algn="just">
              <a:buFont typeface="Arial" panose="020B0604020202020204" pitchFamily="34" charset="0"/>
              <a:buChar char="•"/>
            </a:pPr>
            <a:r>
              <a:rPr lang="el-GR" b="1" dirty="0"/>
              <a:t>Πλεονεκτήματα:</a:t>
            </a:r>
          </a:p>
          <a:p>
            <a:pPr marL="1257300" lvl="2" indent="-342900" algn="just">
              <a:buFont typeface="Wingdings" panose="05000000000000000000" pitchFamily="2" charset="2"/>
              <a:buChar char="ü"/>
            </a:pPr>
            <a:r>
              <a:rPr lang="el-GR" b="0" i="0" dirty="0">
                <a:effectLst/>
                <a:latin typeface="Roboto" panose="02000000000000000000" pitchFamily="2" charset="0"/>
              </a:rPr>
              <a:t>Παγκόσμιο </a:t>
            </a:r>
            <a:r>
              <a:rPr lang="el-GR" b="0" i="0" dirty="0" err="1">
                <a:effectLst/>
                <a:latin typeface="Roboto" panose="02000000000000000000" pitchFamily="2" charset="0"/>
              </a:rPr>
              <a:t>brand</a:t>
            </a:r>
            <a:r>
              <a:rPr lang="el-GR" b="0" i="0" dirty="0">
                <a:effectLst/>
                <a:latin typeface="Roboto" panose="02000000000000000000" pitchFamily="2" charset="0"/>
              </a:rPr>
              <a:t> </a:t>
            </a:r>
            <a:r>
              <a:rPr lang="el-GR" b="0" i="0" dirty="0" err="1">
                <a:effectLst/>
                <a:latin typeface="Roboto" panose="02000000000000000000" pitchFamily="2" charset="0"/>
              </a:rPr>
              <a:t>name</a:t>
            </a:r>
            <a:r>
              <a:rPr lang="en-US" b="0" i="0" dirty="0">
                <a:effectLst/>
                <a:latin typeface="Roboto" panose="02000000000000000000" pitchFamily="2" charset="0"/>
              </a:rPr>
              <a:t> </a:t>
            </a:r>
            <a:r>
              <a:rPr lang="el-GR" b="0" i="0" dirty="0">
                <a:effectLst/>
                <a:latin typeface="Roboto" panose="02000000000000000000" pitchFamily="2" charset="0"/>
              </a:rPr>
              <a:t>, κορυφαία αξιοπιστία</a:t>
            </a:r>
            <a:r>
              <a:rPr lang="en-US" b="0" i="0" dirty="0">
                <a:effectLst/>
                <a:latin typeface="Roboto" panose="02000000000000000000" pitchFamily="2" charset="0"/>
              </a:rPr>
              <a:t>.</a:t>
            </a:r>
            <a:endParaRPr lang="el-GR" dirty="0"/>
          </a:p>
          <a:p>
            <a:pPr marL="1257300" lvl="2" indent="-342900" algn="just">
              <a:buFont typeface="Wingdings" panose="05000000000000000000" pitchFamily="2" charset="2"/>
              <a:buChar char="ü"/>
            </a:pPr>
            <a:r>
              <a:rPr lang="el-GR" b="0" i="0" dirty="0">
                <a:effectLst/>
                <a:latin typeface="Roboto" panose="02000000000000000000" pitchFamily="2" charset="0"/>
              </a:rPr>
              <a:t>Μεγάλη ποικιλία σε αθλήματα και ειδικά</a:t>
            </a:r>
            <a:r>
              <a:rPr lang="en-US" b="0" i="0" dirty="0">
                <a:effectLst/>
                <a:latin typeface="Roboto" panose="02000000000000000000" pitchFamily="2" charset="0"/>
              </a:rPr>
              <a:t>.</a:t>
            </a:r>
            <a:endParaRPr lang="en-US" dirty="0">
              <a:latin typeface="Roboto" panose="02000000000000000000" pitchFamily="2" charset="0"/>
            </a:endParaRPr>
          </a:p>
          <a:p>
            <a:pPr marL="1257300" lvl="2" indent="-342900" algn="just">
              <a:buFont typeface="Wingdings" panose="05000000000000000000" pitchFamily="2" charset="2"/>
              <a:buChar char="ü"/>
            </a:pPr>
            <a:r>
              <a:rPr lang="el-GR" b="0" i="0" dirty="0">
                <a:effectLst/>
                <a:latin typeface="Roboto" panose="02000000000000000000" pitchFamily="2" charset="0"/>
              </a:rPr>
              <a:t>Πλούσιο σε επιλογές και στοιχήματα Live Betting</a:t>
            </a:r>
            <a:r>
              <a:rPr lang="en-US" b="0" i="0" dirty="0">
                <a:effectLst/>
                <a:latin typeface="Roboto" panose="02000000000000000000" pitchFamily="2" charset="0"/>
              </a:rPr>
              <a:t>.</a:t>
            </a:r>
            <a:endParaRPr lang="en-US" i="0" dirty="0">
              <a:effectLst/>
            </a:endParaRPr>
          </a:p>
          <a:p>
            <a:pPr marL="1257300" lvl="2" indent="-342900" algn="just">
              <a:buFont typeface="Wingdings" panose="05000000000000000000" pitchFamily="2" charset="2"/>
              <a:buChar char="ü"/>
            </a:pPr>
            <a:r>
              <a:rPr lang="en-US" b="0" i="0" dirty="0">
                <a:effectLst/>
                <a:latin typeface="Roboto" panose="02000000000000000000" pitchFamily="2" charset="0"/>
              </a:rPr>
              <a:t>Live Streaming &amp; Auto Cash Out.</a:t>
            </a:r>
          </a:p>
          <a:p>
            <a:pPr marL="1257300" lvl="2" indent="-342900" algn="just">
              <a:buFont typeface="Wingdings" panose="05000000000000000000" pitchFamily="2" charset="2"/>
              <a:buChar char="ü"/>
            </a:pPr>
            <a:r>
              <a:rPr lang="el-GR" b="0" i="0" dirty="0">
                <a:effectLst/>
                <a:latin typeface="Roboto" panose="02000000000000000000" pitchFamily="2" charset="0"/>
              </a:rPr>
              <a:t>Καθημερινές προσφορές</a:t>
            </a:r>
            <a:r>
              <a:rPr lang="en-US" b="0" i="0" dirty="0">
                <a:effectLst/>
                <a:latin typeface="Roboto" panose="02000000000000000000" pitchFamily="2" charset="0"/>
              </a:rPr>
              <a:t>.</a:t>
            </a:r>
          </a:p>
          <a:p>
            <a:pPr marL="1257300" lvl="2" indent="-342900" algn="just">
              <a:buFont typeface="Wingdings" panose="05000000000000000000" pitchFamily="2" charset="2"/>
              <a:buChar char="ü"/>
            </a:pPr>
            <a:r>
              <a:rPr lang="el-GR" b="0" i="0" dirty="0">
                <a:effectLst/>
                <a:latin typeface="Roboto" panose="02000000000000000000" pitchFamily="2" charset="0"/>
              </a:rPr>
              <a:t>Καταθέσεις με όλα τα δημοφιλή e-wallets</a:t>
            </a:r>
            <a:r>
              <a:rPr lang="en-US" b="0" i="0" dirty="0">
                <a:effectLst/>
                <a:latin typeface="Roboto" panose="02000000000000000000" pitchFamily="2" charset="0"/>
              </a:rPr>
              <a:t>.</a:t>
            </a:r>
            <a:endParaRPr lang="en-US" dirty="0">
              <a:latin typeface="Roboto" panose="02000000000000000000" pitchFamily="2" charset="0"/>
            </a:endParaRPr>
          </a:p>
          <a:p>
            <a:pPr marL="1257300" lvl="2" indent="-342900" algn="just">
              <a:buFont typeface="Wingdings" panose="05000000000000000000" pitchFamily="2" charset="2"/>
              <a:buChar char="ü"/>
            </a:pPr>
            <a:r>
              <a:rPr lang="el-GR" b="0" i="0" dirty="0">
                <a:effectLst/>
                <a:latin typeface="Roboto" panose="02000000000000000000" pitchFamily="2" charset="0"/>
              </a:rPr>
              <a:t>Live Chat με ελληνικό support 24/7</a:t>
            </a:r>
            <a:r>
              <a:rPr lang="en-US" b="0" i="0" dirty="0">
                <a:effectLst/>
                <a:latin typeface="Roboto" panose="02000000000000000000" pitchFamily="2" charset="0"/>
              </a:rPr>
              <a:t>.</a:t>
            </a:r>
          </a:p>
          <a:p>
            <a:pPr marL="1257300" lvl="2" indent="-342900" algn="just">
              <a:buFont typeface="Wingdings" panose="05000000000000000000" pitchFamily="2" charset="2"/>
              <a:buChar char="ü"/>
            </a:pPr>
            <a:r>
              <a:rPr lang="el-GR" b="0" i="0" dirty="0">
                <a:effectLst/>
                <a:latin typeface="Roboto" panose="02000000000000000000" pitchFamily="2" charset="0"/>
              </a:rPr>
              <a:t>Πολύ καλές εφαρμογές για iOS &amp; Android</a:t>
            </a:r>
            <a:r>
              <a:rPr lang="en-US" b="0" i="0" dirty="0">
                <a:effectLst/>
                <a:latin typeface="Roboto" panose="02000000000000000000" pitchFamily="2" charset="0"/>
              </a:rPr>
              <a:t>.</a:t>
            </a:r>
            <a:endParaRPr lang="en-US" dirty="0">
              <a:latin typeface="Roboto" panose="02000000000000000000" pitchFamily="2" charset="0"/>
            </a:endParaRPr>
          </a:p>
          <a:p>
            <a:pPr marL="800100" lvl="1" indent="-342900" algn="just">
              <a:buFont typeface="Arial" panose="020B0604020202020204" pitchFamily="34" charset="0"/>
              <a:buChar char="•"/>
            </a:pPr>
            <a:r>
              <a:rPr lang="el-GR" b="1" dirty="0"/>
              <a:t>Μειονεκτήματα </a:t>
            </a:r>
          </a:p>
          <a:p>
            <a:pPr marL="1257300" lvl="2" indent="-342900" algn="just">
              <a:buFont typeface="Wingdings" panose="05000000000000000000" pitchFamily="2" charset="2"/>
              <a:buChar char="ü"/>
            </a:pPr>
            <a:r>
              <a:rPr lang="el-GR" b="0" i="0" dirty="0">
                <a:effectLst/>
                <a:latin typeface="Roboto" panose="02000000000000000000" pitchFamily="2" charset="0"/>
              </a:rPr>
              <a:t>Απουσία ασιατικών χάντικαπ</a:t>
            </a:r>
            <a:r>
              <a:rPr lang="en-US" b="0" i="0" dirty="0">
                <a:effectLst/>
                <a:latin typeface="Roboto" panose="02000000000000000000" pitchFamily="2" charset="0"/>
              </a:rPr>
              <a:t>.</a:t>
            </a:r>
            <a:endParaRPr lang="en-US" dirty="0">
              <a:latin typeface="Roboto" panose="02000000000000000000" pitchFamily="2" charset="0"/>
            </a:endParaRPr>
          </a:p>
          <a:p>
            <a:pPr marL="1257300" lvl="2" indent="-342900" algn="just">
              <a:buFont typeface="Wingdings" panose="05000000000000000000" pitchFamily="2" charset="2"/>
              <a:buChar char="ü"/>
            </a:pPr>
            <a:r>
              <a:rPr lang="el-GR" b="0" i="0" dirty="0">
                <a:effectLst/>
                <a:latin typeface="Roboto" panose="02000000000000000000" pitchFamily="2" charset="0"/>
              </a:rPr>
              <a:t>Όχι πολλά ειδικά σε τένις και μπάσκετ</a:t>
            </a:r>
            <a:r>
              <a:rPr lang="en-US" b="0" i="0" dirty="0">
                <a:effectLst/>
                <a:latin typeface="Roboto" panose="02000000000000000000" pitchFamily="2" charset="0"/>
              </a:rPr>
              <a:t>.</a:t>
            </a:r>
            <a:endParaRPr lang="en-US" dirty="0">
              <a:latin typeface="Roboto" panose="02000000000000000000" pitchFamily="2" charset="0"/>
            </a:endParaRPr>
          </a:p>
          <a:p>
            <a:pPr marL="1257300" lvl="2" indent="-342900" algn="just">
              <a:buFont typeface="Wingdings" panose="05000000000000000000" pitchFamily="2" charset="2"/>
              <a:buChar char="ü"/>
            </a:pPr>
            <a:r>
              <a:rPr lang="el-GR" b="0" i="0" dirty="0">
                <a:effectLst/>
                <a:latin typeface="Roboto" panose="02000000000000000000" pitchFamily="2" charset="0"/>
              </a:rPr>
              <a:t>Υψηλή γκανιότα σε κάποια πρωταθλήματα</a:t>
            </a:r>
            <a:r>
              <a:rPr lang="en-US" b="0" i="0" dirty="0">
                <a:effectLst/>
                <a:latin typeface="Roboto" panose="02000000000000000000" pitchFamily="2" charset="0"/>
              </a:rPr>
              <a:t>.</a:t>
            </a:r>
            <a:endParaRPr lang="en-US" dirty="0">
              <a:latin typeface="Roboto" panose="02000000000000000000" pitchFamily="2" charset="0"/>
            </a:endParaRPr>
          </a:p>
        </p:txBody>
      </p:sp>
    </p:spTree>
    <p:extLst>
      <p:ext uri="{BB962C8B-B14F-4D97-AF65-F5344CB8AC3E}">
        <p14:creationId xmlns:p14="http://schemas.microsoft.com/office/powerpoint/2010/main" val="243030917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C01F53E1-E6B8-45E2-A664-AB6547A4C268}"/>
              </a:ext>
            </a:extLst>
          </p:cNvPr>
          <p:cNvSpPr txBox="1">
            <a:spLocks/>
          </p:cNvSpPr>
          <p:nvPr/>
        </p:nvSpPr>
        <p:spPr bwMode="auto">
          <a:xfrm>
            <a:off x="128464" y="76200"/>
            <a:ext cx="12063536" cy="616496"/>
          </a:xfrm>
          <a:prstGeom prst="rect">
            <a:avLst/>
          </a:prstGeom>
          <a:noFill/>
          <a:ln w="9525">
            <a:noFill/>
            <a:miter lim="800000"/>
            <a:headEnd/>
            <a:tailEnd/>
          </a:ln>
          <a:effectLst/>
        </p:spPr>
        <p:txBody>
          <a:bodyPr vert="horz" wrap="square" lIns="92075" tIns="46038" rIns="92075" bIns="46038" numCol="1" anchor="ctr" anchorCtr="0" compatLnSpc="1">
            <a:prstTxWarp prst="textNoShape">
              <a:avLst/>
            </a:prstTxWarp>
          </a:bodyPr>
          <a:lstStyle>
            <a:lvl1pPr algn="ctr" rtl="0" fontAlgn="base">
              <a:spcBef>
                <a:spcPct val="0"/>
              </a:spcBef>
              <a:spcAft>
                <a:spcPct val="0"/>
              </a:spcAft>
              <a:defRPr sz="2400" b="1">
                <a:solidFill>
                  <a:srgbClr val="800000"/>
                </a:solidFill>
                <a:latin typeface="+mj-lt"/>
                <a:ea typeface="+mj-ea"/>
                <a:cs typeface="+mj-cs"/>
              </a:defRPr>
            </a:lvl1pPr>
            <a:lvl2pPr algn="ctr" rtl="0" fontAlgn="base">
              <a:spcBef>
                <a:spcPct val="0"/>
              </a:spcBef>
              <a:spcAft>
                <a:spcPct val="0"/>
              </a:spcAft>
              <a:defRPr sz="3600" b="1">
                <a:solidFill>
                  <a:srgbClr val="800000"/>
                </a:solidFill>
                <a:latin typeface="Arial" charset="0"/>
              </a:defRPr>
            </a:lvl2pPr>
            <a:lvl3pPr algn="ctr" rtl="0" fontAlgn="base">
              <a:spcBef>
                <a:spcPct val="0"/>
              </a:spcBef>
              <a:spcAft>
                <a:spcPct val="0"/>
              </a:spcAft>
              <a:defRPr sz="3600" b="1">
                <a:solidFill>
                  <a:srgbClr val="800000"/>
                </a:solidFill>
                <a:latin typeface="Arial" charset="0"/>
              </a:defRPr>
            </a:lvl3pPr>
            <a:lvl4pPr algn="ctr" rtl="0" fontAlgn="base">
              <a:spcBef>
                <a:spcPct val="0"/>
              </a:spcBef>
              <a:spcAft>
                <a:spcPct val="0"/>
              </a:spcAft>
              <a:defRPr sz="3600" b="1">
                <a:solidFill>
                  <a:srgbClr val="800000"/>
                </a:solidFill>
                <a:latin typeface="Arial" charset="0"/>
              </a:defRPr>
            </a:lvl4pPr>
            <a:lvl5pPr algn="ctr" rtl="0" fontAlgn="base">
              <a:spcBef>
                <a:spcPct val="0"/>
              </a:spcBef>
              <a:spcAft>
                <a:spcPct val="0"/>
              </a:spcAft>
              <a:defRPr sz="3600" b="1">
                <a:solidFill>
                  <a:srgbClr val="800000"/>
                </a:solidFill>
                <a:latin typeface="Arial" charset="0"/>
              </a:defRPr>
            </a:lvl5pPr>
            <a:lvl6pPr marL="457200" algn="ctr" rtl="0" fontAlgn="base">
              <a:spcBef>
                <a:spcPct val="0"/>
              </a:spcBef>
              <a:spcAft>
                <a:spcPct val="0"/>
              </a:spcAft>
              <a:defRPr sz="3600" b="1">
                <a:solidFill>
                  <a:srgbClr val="800000"/>
                </a:solidFill>
                <a:latin typeface="Arial" charset="0"/>
              </a:defRPr>
            </a:lvl6pPr>
            <a:lvl7pPr marL="914400" algn="ctr" rtl="0" fontAlgn="base">
              <a:spcBef>
                <a:spcPct val="0"/>
              </a:spcBef>
              <a:spcAft>
                <a:spcPct val="0"/>
              </a:spcAft>
              <a:defRPr sz="3600" b="1">
                <a:solidFill>
                  <a:srgbClr val="800000"/>
                </a:solidFill>
                <a:latin typeface="Arial" charset="0"/>
              </a:defRPr>
            </a:lvl7pPr>
            <a:lvl8pPr marL="1371600" algn="ctr" rtl="0" fontAlgn="base">
              <a:spcBef>
                <a:spcPct val="0"/>
              </a:spcBef>
              <a:spcAft>
                <a:spcPct val="0"/>
              </a:spcAft>
              <a:defRPr sz="3600" b="1">
                <a:solidFill>
                  <a:srgbClr val="800000"/>
                </a:solidFill>
                <a:latin typeface="Arial" charset="0"/>
              </a:defRPr>
            </a:lvl8pPr>
            <a:lvl9pPr marL="1828800" algn="ctr" rtl="0" fontAlgn="base">
              <a:spcBef>
                <a:spcPct val="0"/>
              </a:spcBef>
              <a:spcAft>
                <a:spcPct val="0"/>
              </a:spcAft>
              <a:defRPr sz="3600" b="1">
                <a:solidFill>
                  <a:srgbClr val="800000"/>
                </a:solidFill>
                <a:latin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l-GR" sz="3200" kern="0" dirty="0">
                <a:latin typeface="Arial" panose="020B0604020202020204" pitchFamily="34" charset="0"/>
                <a:cs typeface="Arial" panose="020B0604020202020204" pitchFamily="34" charset="0"/>
              </a:rPr>
              <a:t>Λειτουργικό Πρωτότυπο</a:t>
            </a:r>
            <a:endParaRPr kumimoji="0" lang="en-US" sz="3200" i="0" u="none" strike="noStrike" kern="0" cap="none" spc="0" normalizeH="0" baseline="0" noProof="0" dirty="0">
              <a:ln>
                <a:noFill/>
              </a:ln>
              <a:effectLst/>
              <a:uLnTx/>
              <a:uFillTx/>
              <a:latin typeface="Arial" panose="020B0604020202020204" pitchFamily="34" charset="0"/>
              <a:cs typeface="Arial" panose="020B0604020202020204" pitchFamily="34" charset="0"/>
            </a:endParaRPr>
          </a:p>
        </p:txBody>
      </p:sp>
      <p:sp>
        <p:nvSpPr>
          <p:cNvPr id="2" name="TextBox 1">
            <a:extLst>
              <a:ext uri="{FF2B5EF4-FFF2-40B4-BE49-F238E27FC236}">
                <a16:creationId xmlns:a16="http://schemas.microsoft.com/office/drawing/2014/main" id="{1EA8D763-6A81-4F1A-81FE-F66058C96B7A}"/>
              </a:ext>
            </a:extLst>
          </p:cNvPr>
          <p:cNvSpPr txBox="1"/>
          <p:nvPr/>
        </p:nvSpPr>
        <p:spPr>
          <a:xfrm>
            <a:off x="985597" y="756248"/>
            <a:ext cx="10852030" cy="369332"/>
          </a:xfrm>
          <a:prstGeom prst="rect">
            <a:avLst/>
          </a:prstGeom>
          <a:noFill/>
        </p:spPr>
        <p:txBody>
          <a:bodyPr wrap="square" rtlCol="0">
            <a:spAutoFit/>
          </a:bodyPr>
          <a:lstStyle/>
          <a:p>
            <a:r>
              <a:rPr lang="en-US" dirty="0"/>
              <a:t>Link:</a:t>
            </a:r>
            <a:r>
              <a:rPr lang="el-GR" dirty="0"/>
              <a:t> </a:t>
            </a:r>
            <a:r>
              <a:rPr lang="en-US" dirty="0"/>
              <a:t>https://www.figma.com/file/nvyusDCIZLSwN7Ij51nMqS/Sneekpeekit_Team24_final?node-id=0%3A1</a:t>
            </a:r>
            <a:endParaRPr lang="el-GR" dirty="0"/>
          </a:p>
        </p:txBody>
      </p:sp>
      <p:pic>
        <p:nvPicPr>
          <p:cNvPr id="4" name="Εικόνα 3">
            <a:extLst>
              <a:ext uri="{FF2B5EF4-FFF2-40B4-BE49-F238E27FC236}">
                <a16:creationId xmlns:a16="http://schemas.microsoft.com/office/drawing/2014/main" id="{208EC15C-B78D-AA71-3A97-6FC052BF58E5}"/>
              </a:ext>
            </a:extLst>
          </p:cNvPr>
          <p:cNvPicPr>
            <a:picLocks noChangeAspect="1"/>
          </p:cNvPicPr>
          <p:nvPr/>
        </p:nvPicPr>
        <p:blipFill>
          <a:blip r:embed="rId2"/>
          <a:stretch>
            <a:fillRect/>
          </a:stretch>
        </p:blipFill>
        <p:spPr>
          <a:xfrm>
            <a:off x="627937" y="1244005"/>
            <a:ext cx="10936126" cy="5488832"/>
          </a:xfrm>
          <a:prstGeom prst="rect">
            <a:avLst/>
          </a:prstGeom>
        </p:spPr>
      </p:pic>
    </p:spTree>
    <p:extLst>
      <p:ext uri="{BB962C8B-B14F-4D97-AF65-F5344CB8AC3E}">
        <p14:creationId xmlns:p14="http://schemas.microsoft.com/office/powerpoint/2010/main" val="208867918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5638012-F983-46A1-8AFE-319FC537C8B8}"/>
              </a:ext>
            </a:extLst>
          </p:cNvPr>
          <p:cNvSpPr/>
          <p:nvPr/>
        </p:nvSpPr>
        <p:spPr>
          <a:xfrm>
            <a:off x="0" y="3133545"/>
            <a:ext cx="12192000" cy="590909"/>
          </a:xfrm>
          <a:prstGeom prst="rect">
            <a:avLst/>
          </a:prstGeom>
          <a:solidFill>
            <a:srgbClr val="8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b="1" dirty="0">
                <a:solidFill>
                  <a:schemeClr val="bg1"/>
                </a:solidFill>
              </a:rPr>
              <a:t>Συμπεράσματα</a:t>
            </a:r>
            <a:endParaRPr lang="en-US" b="1" dirty="0">
              <a:solidFill>
                <a:schemeClr val="bg1"/>
              </a:solidFill>
            </a:endParaRPr>
          </a:p>
        </p:txBody>
      </p:sp>
    </p:spTree>
    <p:extLst>
      <p:ext uri="{BB962C8B-B14F-4D97-AF65-F5344CB8AC3E}">
        <p14:creationId xmlns:p14="http://schemas.microsoft.com/office/powerpoint/2010/main" val="226849200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C01F53E1-E6B8-45E2-A664-AB6547A4C268}"/>
              </a:ext>
            </a:extLst>
          </p:cNvPr>
          <p:cNvSpPr txBox="1">
            <a:spLocks/>
          </p:cNvSpPr>
          <p:nvPr/>
        </p:nvSpPr>
        <p:spPr bwMode="auto">
          <a:xfrm>
            <a:off x="128464" y="76200"/>
            <a:ext cx="12063536" cy="616496"/>
          </a:xfrm>
          <a:prstGeom prst="rect">
            <a:avLst/>
          </a:prstGeom>
          <a:noFill/>
          <a:ln w="9525">
            <a:noFill/>
            <a:miter lim="800000"/>
            <a:headEnd/>
            <a:tailEnd/>
          </a:ln>
          <a:effectLst/>
        </p:spPr>
        <p:txBody>
          <a:bodyPr vert="horz" wrap="square" lIns="92075" tIns="46038" rIns="92075" bIns="46038" numCol="1" anchor="ctr" anchorCtr="0" compatLnSpc="1">
            <a:prstTxWarp prst="textNoShape">
              <a:avLst/>
            </a:prstTxWarp>
          </a:bodyPr>
          <a:lstStyle>
            <a:lvl1pPr algn="ctr" rtl="0" fontAlgn="base">
              <a:spcBef>
                <a:spcPct val="0"/>
              </a:spcBef>
              <a:spcAft>
                <a:spcPct val="0"/>
              </a:spcAft>
              <a:defRPr sz="2400" b="1">
                <a:solidFill>
                  <a:srgbClr val="800000"/>
                </a:solidFill>
                <a:latin typeface="+mj-lt"/>
                <a:ea typeface="+mj-ea"/>
                <a:cs typeface="+mj-cs"/>
              </a:defRPr>
            </a:lvl1pPr>
            <a:lvl2pPr algn="ctr" rtl="0" fontAlgn="base">
              <a:spcBef>
                <a:spcPct val="0"/>
              </a:spcBef>
              <a:spcAft>
                <a:spcPct val="0"/>
              </a:spcAft>
              <a:defRPr sz="3600" b="1">
                <a:solidFill>
                  <a:srgbClr val="800000"/>
                </a:solidFill>
                <a:latin typeface="Arial" charset="0"/>
              </a:defRPr>
            </a:lvl2pPr>
            <a:lvl3pPr algn="ctr" rtl="0" fontAlgn="base">
              <a:spcBef>
                <a:spcPct val="0"/>
              </a:spcBef>
              <a:spcAft>
                <a:spcPct val="0"/>
              </a:spcAft>
              <a:defRPr sz="3600" b="1">
                <a:solidFill>
                  <a:srgbClr val="800000"/>
                </a:solidFill>
                <a:latin typeface="Arial" charset="0"/>
              </a:defRPr>
            </a:lvl3pPr>
            <a:lvl4pPr algn="ctr" rtl="0" fontAlgn="base">
              <a:spcBef>
                <a:spcPct val="0"/>
              </a:spcBef>
              <a:spcAft>
                <a:spcPct val="0"/>
              </a:spcAft>
              <a:defRPr sz="3600" b="1">
                <a:solidFill>
                  <a:srgbClr val="800000"/>
                </a:solidFill>
                <a:latin typeface="Arial" charset="0"/>
              </a:defRPr>
            </a:lvl4pPr>
            <a:lvl5pPr algn="ctr" rtl="0" fontAlgn="base">
              <a:spcBef>
                <a:spcPct val="0"/>
              </a:spcBef>
              <a:spcAft>
                <a:spcPct val="0"/>
              </a:spcAft>
              <a:defRPr sz="3600" b="1">
                <a:solidFill>
                  <a:srgbClr val="800000"/>
                </a:solidFill>
                <a:latin typeface="Arial" charset="0"/>
              </a:defRPr>
            </a:lvl5pPr>
            <a:lvl6pPr marL="457200" algn="ctr" rtl="0" fontAlgn="base">
              <a:spcBef>
                <a:spcPct val="0"/>
              </a:spcBef>
              <a:spcAft>
                <a:spcPct val="0"/>
              </a:spcAft>
              <a:defRPr sz="3600" b="1">
                <a:solidFill>
                  <a:srgbClr val="800000"/>
                </a:solidFill>
                <a:latin typeface="Arial" charset="0"/>
              </a:defRPr>
            </a:lvl6pPr>
            <a:lvl7pPr marL="914400" algn="ctr" rtl="0" fontAlgn="base">
              <a:spcBef>
                <a:spcPct val="0"/>
              </a:spcBef>
              <a:spcAft>
                <a:spcPct val="0"/>
              </a:spcAft>
              <a:defRPr sz="3600" b="1">
                <a:solidFill>
                  <a:srgbClr val="800000"/>
                </a:solidFill>
                <a:latin typeface="Arial" charset="0"/>
              </a:defRPr>
            </a:lvl7pPr>
            <a:lvl8pPr marL="1371600" algn="ctr" rtl="0" fontAlgn="base">
              <a:spcBef>
                <a:spcPct val="0"/>
              </a:spcBef>
              <a:spcAft>
                <a:spcPct val="0"/>
              </a:spcAft>
              <a:defRPr sz="3600" b="1">
                <a:solidFill>
                  <a:srgbClr val="800000"/>
                </a:solidFill>
                <a:latin typeface="Arial" charset="0"/>
              </a:defRPr>
            </a:lvl8pPr>
            <a:lvl9pPr marL="1828800" algn="ctr" rtl="0" fontAlgn="base">
              <a:spcBef>
                <a:spcPct val="0"/>
              </a:spcBef>
              <a:spcAft>
                <a:spcPct val="0"/>
              </a:spcAft>
              <a:defRPr sz="3600" b="1">
                <a:solidFill>
                  <a:srgbClr val="800000"/>
                </a:solidFill>
                <a:latin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l-GR" sz="3200" kern="0" dirty="0">
                <a:latin typeface="Arial" panose="020B0604020202020204" pitchFamily="34" charset="0"/>
                <a:cs typeface="Arial" panose="020B0604020202020204" pitchFamily="34" charset="0"/>
              </a:rPr>
              <a:t>Συμπεράσματα</a:t>
            </a:r>
            <a:endParaRPr kumimoji="0" lang="en-US" sz="3200" i="0" u="none" strike="noStrike" kern="0" cap="none" spc="0" normalizeH="0" baseline="0" noProof="0" dirty="0">
              <a:ln>
                <a:noFill/>
              </a:ln>
              <a:effectLst/>
              <a:uLnTx/>
              <a:uFillTx/>
              <a:latin typeface="Arial" panose="020B0604020202020204" pitchFamily="34" charset="0"/>
              <a:cs typeface="Arial" panose="020B0604020202020204" pitchFamily="34" charset="0"/>
            </a:endParaRPr>
          </a:p>
        </p:txBody>
      </p:sp>
      <p:sp>
        <p:nvSpPr>
          <p:cNvPr id="2" name="TextBox 1">
            <a:extLst>
              <a:ext uri="{FF2B5EF4-FFF2-40B4-BE49-F238E27FC236}">
                <a16:creationId xmlns:a16="http://schemas.microsoft.com/office/drawing/2014/main" id="{1EA8D763-6A81-4F1A-81FE-F66058C96B7A}"/>
              </a:ext>
            </a:extLst>
          </p:cNvPr>
          <p:cNvSpPr txBox="1"/>
          <p:nvPr/>
        </p:nvSpPr>
        <p:spPr>
          <a:xfrm>
            <a:off x="845389" y="1518248"/>
            <a:ext cx="10852030" cy="2246769"/>
          </a:xfrm>
          <a:prstGeom prst="rect">
            <a:avLst/>
          </a:prstGeom>
          <a:noFill/>
        </p:spPr>
        <p:txBody>
          <a:bodyPr wrap="square" rtlCol="0">
            <a:spAutoFit/>
          </a:bodyPr>
          <a:lstStyle/>
          <a:p>
            <a:pPr algn="ctr"/>
            <a:r>
              <a:rPr lang="el-GR" sz="2000" dirty="0"/>
              <a:t>Με την ολοκλήρωση του συγκεκριμένου </a:t>
            </a:r>
            <a:r>
              <a:rPr lang="en-US" sz="2000" dirty="0"/>
              <a:t>project</a:t>
            </a:r>
            <a:r>
              <a:rPr lang="el-GR" sz="2000" dirty="0"/>
              <a:t>, μάθαμε πώς να φτιάχνουμε μία εφαρμογή από την αρχή με τη χρήση του εργαλείου </a:t>
            </a:r>
            <a:r>
              <a:rPr lang="en-US" sz="2000" dirty="0"/>
              <a:t>Figma. </a:t>
            </a:r>
            <a:r>
              <a:rPr lang="el-GR" sz="2000" dirty="0"/>
              <a:t>Εφόσον καταλήξαμε από ποιες οθόνες θα αποτελείται η εφαρμογή μας, τις σχεδιάσαμε πρώτα στο </a:t>
            </a:r>
            <a:r>
              <a:rPr lang="en-US" sz="2000" dirty="0"/>
              <a:t>Paint</a:t>
            </a:r>
            <a:r>
              <a:rPr lang="el-GR" sz="2000" dirty="0"/>
              <a:t> και στη συνέχεια στο </a:t>
            </a:r>
            <a:r>
              <a:rPr lang="en-US" sz="2000" dirty="0"/>
              <a:t>Figma,</a:t>
            </a:r>
            <a:r>
              <a:rPr lang="el-GR" sz="2000" dirty="0"/>
              <a:t> όπου τις συνδέσαμε μεταξύ τους για να λειτουργήσει η εφαρμογή. Επίσης μέσω της ιστοσελίδας </a:t>
            </a:r>
            <a:r>
              <a:rPr lang="en-US" sz="2000" dirty="0"/>
              <a:t>coolors.co </a:t>
            </a:r>
            <a:r>
              <a:rPr lang="el-GR" sz="2000" dirty="0"/>
              <a:t>φτιάξαμε τη δική μας παλέτα χρωμάτων, από την οποία επιλέξαμε και τα χρώματα των οθονών της εφαρμογής. Τέλος η εφαρμογή μας ήταν η προσομοίωση ενός </a:t>
            </a:r>
            <a:r>
              <a:rPr lang="en-US" sz="2000" dirty="0"/>
              <a:t>online casino</a:t>
            </a:r>
            <a:r>
              <a:rPr lang="el-GR" sz="2000" dirty="0"/>
              <a:t>, όπου την υλοποιήσαμε με όσο το δυνατόν απλούστερο και εύχρηστο τρόπο για να είναι κατανοητή και εύκολη στη χρήση σε όλους.  </a:t>
            </a:r>
          </a:p>
        </p:txBody>
      </p:sp>
    </p:spTree>
    <p:extLst>
      <p:ext uri="{BB962C8B-B14F-4D97-AF65-F5344CB8AC3E}">
        <p14:creationId xmlns:p14="http://schemas.microsoft.com/office/powerpoint/2010/main" val="103552814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C01F53E1-E6B8-45E2-A664-AB6547A4C268}"/>
              </a:ext>
            </a:extLst>
          </p:cNvPr>
          <p:cNvSpPr txBox="1">
            <a:spLocks/>
          </p:cNvSpPr>
          <p:nvPr/>
        </p:nvSpPr>
        <p:spPr bwMode="auto">
          <a:xfrm>
            <a:off x="128464" y="76200"/>
            <a:ext cx="12063536" cy="616496"/>
          </a:xfrm>
          <a:prstGeom prst="rect">
            <a:avLst/>
          </a:prstGeom>
          <a:noFill/>
          <a:ln w="9525">
            <a:noFill/>
            <a:miter lim="800000"/>
            <a:headEnd/>
            <a:tailEnd/>
          </a:ln>
          <a:effectLst/>
        </p:spPr>
        <p:txBody>
          <a:bodyPr vert="horz" wrap="square" lIns="92075" tIns="46038" rIns="92075" bIns="46038" numCol="1" anchor="ctr" anchorCtr="0" compatLnSpc="1">
            <a:prstTxWarp prst="textNoShape">
              <a:avLst/>
            </a:prstTxWarp>
          </a:bodyPr>
          <a:lstStyle>
            <a:lvl1pPr algn="ctr" rtl="0" fontAlgn="base">
              <a:spcBef>
                <a:spcPct val="0"/>
              </a:spcBef>
              <a:spcAft>
                <a:spcPct val="0"/>
              </a:spcAft>
              <a:defRPr sz="2400" b="1">
                <a:solidFill>
                  <a:srgbClr val="800000"/>
                </a:solidFill>
                <a:latin typeface="+mj-lt"/>
                <a:ea typeface="+mj-ea"/>
                <a:cs typeface="+mj-cs"/>
              </a:defRPr>
            </a:lvl1pPr>
            <a:lvl2pPr algn="ctr" rtl="0" fontAlgn="base">
              <a:spcBef>
                <a:spcPct val="0"/>
              </a:spcBef>
              <a:spcAft>
                <a:spcPct val="0"/>
              </a:spcAft>
              <a:defRPr sz="3600" b="1">
                <a:solidFill>
                  <a:srgbClr val="800000"/>
                </a:solidFill>
                <a:latin typeface="Arial" charset="0"/>
              </a:defRPr>
            </a:lvl2pPr>
            <a:lvl3pPr algn="ctr" rtl="0" fontAlgn="base">
              <a:spcBef>
                <a:spcPct val="0"/>
              </a:spcBef>
              <a:spcAft>
                <a:spcPct val="0"/>
              </a:spcAft>
              <a:defRPr sz="3600" b="1">
                <a:solidFill>
                  <a:srgbClr val="800000"/>
                </a:solidFill>
                <a:latin typeface="Arial" charset="0"/>
              </a:defRPr>
            </a:lvl3pPr>
            <a:lvl4pPr algn="ctr" rtl="0" fontAlgn="base">
              <a:spcBef>
                <a:spcPct val="0"/>
              </a:spcBef>
              <a:spcAft>
                <a:spcPct val="0"/>
              </a:spcAft>
              <a:defRPr sz="3600" b="1">
                <a:solidFill>
                  <a:srgbClr val="800000"/>
                </a:solidFill>
                <a:latin typeface="Arial" charset="0"/>
              </a:defRPr>
            </a:lvl4pPr>
            <a:lvl5pPr algn="ctr" rtl="0" fontAlgn="base">
              <a:spcBef>
                <a:spcPct val="0"/>
              </a:spcBef>
              <a:spcAft>
                <a:spcPct val="0"/>
              </a:spcAft>
              <a:defRPr sz="3600" b="1">
                <a:solidFill>
                  <a:srgbClr val="800000"/>
                </a:solidFill>
                <a:latin typeface="Arial" charset="0"/>
              </a:defRPr>
            </a:lvl5pPr>
            <a:lvl6pPr marL="457200" algn="ctr" rtl="0" fontAlgn="base">
              <a:spcBef>
                <a:spcPct val="0"/>
              </a:spcBef>
              <a:spcAft>
                <a:spcPct val="0"/>
              </a:spcAft>
              <a:defRPr sz="3600" b="1">
                <a:solidFill>
                  <a:srgbClr val="800000"/>
                </a:solidFill>
                <a:latin typeface="Arial" charset="0"/>
              </a:defRPr>
            </a:lvl6pPr>
            <a:lvl7pPr marL="914400" algn="ctr" rtl="0" fontAlgn="base">
              <a:spcBef>
                <a:spcPct val="0"/>
              </a:spcBef>
              <a:spcAft>
                <a:spcPct val="0"/>
              </a:spcAft>
              <a:defRPr sz="3600" b="1">
                <a:solidFill>
                  <a:srgbClr val="800000"/>
                </a:solidFill>
                <a:latin typeface="Arial" charset="0"/>
              </a:defRPr>
            </a:lvl7pPr>
            <a:lvl8pPr marL="1371600" algn="ctr" rtl="0" fontAlgn="base">
              <a:spcBef>
                <a:spcPct val="0"/>
              </a:spcBef>
              <a:spcAft>
                <a:spcPct val="0"/>
              </a:spcAft>
              <a:defRPr sz="3600" b="1">
                <a:solidFill>
                  <a:srgbClr val="800000"/>
                </a:solidFill>
                <a:latin typeface="Arial" charset="0"/>
              </a:defRPr>
            </a:lvl8pPr>
            <a:lvl9pPr marL="1828800" algn="ctr" rtl="0" fontAlgn="base">
              <a:spcBef>
                <a:spcPct val="0"/>
              </a:spcBef>
              <a:spcAft>
                <a:spcPct val="0"/>
              </a:spcAft>
              <a:defRPr sz="3600" b="1">
                <a:solidFill>
                  <a:srgbClr val="800000"/>
                </a:solidFill>
                <a:latin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l-GR" sz="3200" kern="0" dirty="0">
                <a:latin typeface="Arial" panose="020B0604020202020204" pitchFamily="34" charset="0"/>
                <a:cs typeface="Arial" panose="020B0604020202020204" pitchFamily="34" charset="0"/>
              </a:rPr>
              <a:t>Τέλος Παρουσίασης</a:t>
            </a:r>
            <a:endParaRPr kumimoji="0" lang="en-US" sz="3200" i="0" u="none" strike="noStrike" kern="0" cap="none" spc="0" normalizeH="0" baseline="0" noProof="0" dirty="0">
              <a:ln>
                <a:noFill/>
              </a:ln>
              <a:effectLst/>
              <a:uLnTx/>
              <a:uFillTx/>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0D911E40-F2D6-4C3E-90F3-AB9167188C7C}"/>
              </a:ext>
            </a:extLst>
          </p:cNvPr>
          <p:cNvSpPr>
            <a:spLocks noChangeArrowheads="1"/>
          </p:cNvSpPr>
          <p:nvPr/>
        </p:nvSpPr>
        <p:spPr bwMode="auto">
          <a:xfrm>
            <a:off x="5095875" y="180022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graphicFrame>
        <p:nvGraphicFramePr>
          <p:cNvPr id="5" name="Object 4">
            <a:extLst>
              <a:ext uri="{FF2B5EF4-FFF2-40B4-BE49-F238E27FC236}">
                <a16:creationId xmlns:a16="http://schemas.microsoft.com/office/drawing/2014/main" id="{5905DAD2-0350-46C9-B418-3F4DA7B7846E}"/>
              </a:ext>
            </a:extLst>
          </p:cNvPr>
          <p:cNvGraphicFramePr>
            <a:graphicFrameLocks noChangeAspect="1"/>
          </p:cNvGraphicFramePr>
          <p:nvPr>
            <p:extLst>
              <p:ext uri="{D42A27DB-BD31-4B8C-83A1-F6EECF244321}">
                <p14:modId xmlns:p14="http://schemas.microsoft.com/office/powerpoint/2010/main" val="690131279"/>
              </p:ext>
            </p:extLst>
          </p:nvPr>
        </p:nvGraphicFramePr>
        <p:xfrm>
          <a:off x="4389120" y="1545336"/>
          <a:ext cx="3849624" cy="2815208"/>
        </p:xfrm>
        <a:graphic>
          <a:graphicData uri="http://schemas.openxmlformats.org/presentationml/2006/ole">
            <mc:AlternateContent xmlns:mc="http://schemas.openxmlformats.org/markup-compatibility/2006">
              <mc:Choice xmlns:v="urn:schemas-microsoft-com:vml" Requires="v">
                <p:oleObj name="Bitmap Image" r:id="rId2" imgW="3923810" imgH="3485714" progId="Paint.Picture">
                  <p:embed/>
                </p:oleObj>
              </mc:Choice>
              <mc:Fallback>
                <p:oleObj name="Bitmap Image" r:id="rId2" imgW="3923810" imgH="3485714" progId="Paint.Picture">
                  <p:embed/>
                  <p:pic>
                    <p:nvPicPr>
                      <p:cNvPr id="0" name="Object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89120" y="1545336"/>
                        <a:ext cx="3849624" cy="2815208"/>
                      </a:xfrm>
                      <a:prstGeom prst="rect">
                        <a:avLst/>
                      </a:prstGeom>
                      <a:noFill/>
                    </p:spPr>
                  </p:pic>
                </p:oleObj>
              </mc:Fallback>
            </mc:AlternateContent>
          </a:graphicData>
        </a:graphic>
      </p:graphicFrame>
      <p:sp>
        <p:nvSpPr>
          <p:cNvPr id="7" name="TextBox 6">
            <a:extLst>
              <a:ext uri="{FF2B5EF4-FFF2-40B4-BE49-F238E27FC236}">
                <a16:creationId xmlns:a16="http://schemas.microsoft.com/office/drawing/2014/main" id="{217D7384-2427-408E-AC40-191E832D41BA}"/>
              </a:ext>
            </a:extLst>
          </p:cNvPr>
          <p:cNvSpPr txBox="1"/>
          <p:nvPr/>
        </p:nvSpPr>
        <p:spPr>
          <a:xfrm>
            <a:off x="4376346" y="4543424"/>
            <a:ext cx="3567772" cy="523220"/>
          </a:xfrm>
          <a:prstGeom prst="rect">
            <a:avLst/>
          </a:prstGeom>
          <a:noFill/>
        </p:spPr>
        <p:txBody>
          <a:bodyPr wrap="none" rtlCol="0">
            <a:spAutoFit/>
          </a:bodyPr>
          <a:lstStyle/>
          <a:p>
            <a:r>
              <a:rPr lang="el-GR" sz="2800" b="1" dirty="0"/>
              <a:t>Πανεπιστήμιο Αιγαίου</a:t>
            </a:r>
            <a:endParaRPr lang="en-US" sz="2800" b="1" dirty="0"/>
          </a:p>
        </p:txBody>
      </p:sp>
    </p:spTree>
    <p:extLst>
      <p:ext uri="{BB962C8B-B14F-4D97-AF65-F5344CB8AC3E}">
        <p14:creationId xmlns:p14="http://schemas.microsoft.com/office/powerpoint/2010/main" val="25596247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C01F53E1-E6B8-45E2-A664-AB6547A4C268}"/>
              </a:ext>
            </a:extLst>
          </p:cNvPr>
          <p:cNvSpPr txBox="1">
            <a:spLocks/>
          </p:cNvSpPr>
          <p:nvPr/>
        </p:nvSpPr>
        <p:spPr bwMode="auto">
          <a:xfrm>
            <a:off x="128464" y="76200"/>
            <a:ext cx="12063536" cy="616496"/>
          </a:xfrm>
          <a:prstGeom prst="rect">
            <a:avLst/>
          </a:prstGeom>
          <a:noFill/>
          <a:ln w="9525">
            <a:noFill/>
            <a:miter lim="800000"/>
            <a:headEnd/>
            <a:tailEnd/>
          </a:ln>
          <a:effectLst/>
        </p:spPr>
        <p:txBody>
          <a:bodyPr vert="horz" wrap="square" lIns="92075" tIns="46038" rIns="92075" bIns="46038" numCol="1" anchor="ctr" anchorCtr="0" compatLnSpc="1">
            <a:prstTxWarp prst="textNoShape">
              <a:avLst/>
            </a:prstTxWarp>
          </a:bodyPr>
          <a:lstStyle>
            <a:lvl1pPr algn="ctr" rtl="0" fontAlgn="base">
              <a:spcBef>
                <a:spcPct val="0"/>
              </a:spcBef>
              <a:spcAft>
                <a:spcPct val="0"/>
              </a:spcAft>
              <a:defRPr sz="2400" b="1">
                <a:solidFill>
                  <a:srgbClr val="800000"/>
                </a:solidFill>
                <a:latin typeface="+mj-lt"/>
                <a:ea typeface="+mj-ea"/>
                <a:cs typeface="+mj-cs"/>
              </a:defRPr>
            </a:lvl1pPr>
            <a:lvl2pPr algn="ctr" rtl="0" fontAlgn="base">
              <a:spcBef>
                <a:spcPct val="0"/>
              </a:spcBef>
              <a:spcAft>
                <a:spcPct val="0"/>
              </a:spcAft>
              <a:defRPr sz="3600" b="1">
                <a:solidFill>
                  <a:srgbClr val="800000"/>
                </a:solidFill>
                <a:latin typeface="Arial" charset="0"/>
              </a:defRPr>
            </a:lvl2pPr>
            <a:lvl3pPr algn="ctr" rtl="0" fontAlgn="base">
              <a:spcBef>
                <a:spcPct val="0"/>
              </a:spcBef>
              <a:spcAft>
                <a:spcPct val="0"/>
              </a:spcAft>
              <a:defRPr sz="3600" b="1">
                <a:solidFill>
                  <a:srgbClr val="800000"/>
                </a:solidFill>
                <a:latin typeface="Arial" charset="0"/>
              </a:defRPr>
            </a:lvl3pPr>
            <a:lvl4pPr algn="ctr" rtl="0" fontAlgn="base">
              <a:spcBef>
                <a:spcPct val="0"/>
              </a:spcBef>
              <a:spcAft>
                <a:spcPct val="0"/>
              </a:spcAft>
              <a:defRPr sz="3600" b="1">
                <a:solidFill>
                  <a:srgbClr val="800000"/>
                </a:solidFill>
                <a:latin typeface="Arial" charset="0"/>
              </a:defRPr>
            </a:lvl4pPr>
            <a:lvl5pPr algn="ctr" rtl="0" fontAlgn="base">
              <a:spcBef>
                <a:spcPct val="0"/>
              </a:spcBef>
              <a:spcAft>
                <a:spcPct val="0"/>
              </a:spcAft>
              <a:defRPr sz="3600" b="1">
                <a:solidFill>
                  <a:srgbClr val="800000"/>
                </a:solidFill>
                <a:latin typeface="Arial" charset="0"/>
              </a:defRPr>
            </a:lvl5pPr>
            <a:lvl6pPr marL="457200" algn="ctr" rtl="0" fontAlgn="base">
              <a:spcBef>
                <a:spcPct val="0"/>
              </a:spcBef>
              <a:spcAft>
                <a:spcPct val="0"/>
              </a:spcAft>
              <a:defRPr sz="3600" b="1">
                <a:solidFill>
                  <a:srgbClr val="800000"/>
                </a:solidFill>
                <a:latin typeface="Arial" charset="0"/>
              </a:defRPr>
            </a:lvl6pPr>
            <a:lvl7pPr marL="914400" algn="ctr" rtl="0" fontAlgn="base">
              <a:spcBef>
                <a:spcPct val="0"/>
              </a:spcBef>
              <a:spcAft>
                <a:spcPct val="0"/>
              </a:spcAft>
              <a:defRPr sz="3600" b="1">
                <a:solidFill>
                  <a:srgbClr val="800000"/>
                </a:solidFill>
                <a:latin typeface="Arial" charset="0"/>
              </a:defRPr>
            </a:lvl7pPr>
            <a:lvl8pPr marL="1371600" algn="ctr" rtl="0" fontAlgn="base">
              <a:spcBef>
                <a:spcPct val="0"/>
              </a:spcBef>
              <a:spcAft>
                <a:spcPct val="0"/>
              </a:spcAft>
              <a:defRPr sz="3600" b="1">
                <a:solidFill>
                  <a:srgbClr val="800000"/>
                </a:solidFill>
                <a:latin typeface="Arial" charset="0"/>
              </a:defRPr>
            </a:lvl8pPr>
            <a:lvl9pPr marL="1828800" algn="ctr" rtl="0" fontAlgn="base">
              <a:spcBef>
                <a:spcPct val="0"/>
              </a:spcBef>
              <a:spcAft>
                <a:spcPct val="0"/>
              </a:spcAft>
              <a:defRPr sz="3600" b="1">
                <a:solidFill>
                  <a:srgbClr val="800000"/>
                </a:solidFill>
                <a:latin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l-GR" kern="0" dirty="0">
                <a:latin typeface="Arial" panose="020B0604020202020204" pitchFamily="34" charset="0"/>
                <a:cs typeface="Arial" panose="020B0604020202020204" pitchFamily="34" charset="0"/>
              </a:rPr>
              <a:t>Ονομασία </a:t>
            </a:r>
            <a:r>
              <a:rPr lang="en-US" kern="0" dirty="0">
                <a:latin typeface="Arial" panose="020B0604020202020204" pitchFamily="34" charset="0"/>
                <a:cs typeface="Arial" panose="020B0604020202020204" pitchFamily="34" charset="0"/>
              </a:rPr>
              <a:t>5</a:t>
            </a:r>
            <a:r>
              <a:rPr lang="el-GR" kern="0" baseline="30000" dirty="0">
                <a:latin typeface="Arial" panose="020B0604020202020204" pitchFamily="34" charset="0"/>
                <a:cs typeface="Arial" panose="020B0604020202020204" pitchFamily="34" charset="0"/>
              </a:rPr>
              <a:t>ης</a:t>
            </a:r>
            <a:r>
              <a:rPr lang="el-GR" kern="0" dirty="0">
                <a:latin typeface="Arial" panose="020B0604020202020204" pitchFamily="34" charset="0"/>
                <a:cs typeface="Arial" panose="020B0604020202020204" pitchFamily="34" charset="0"/>
              </a:rPr>
              <a:t> Παρόμοιας Εφαρμογής</a:t>
            </a:r>
            <a:endParaRPr kumimoji="0" lang="en-US" sz="2400" i="0" u="none" strike="noStrike" kern="0" cap="none" spc="0" normalizeH="0" baseline="0" noProof="0" dirty="0">
              <a:ln>
                <a:noFill/>
              </a:ln>
              <a:solidFill>
                <a:srgbClr val="800000"/>
              </a:solidFill>
              <a:effectLst/>
              <a:uLnTx/>
              <a:uFillTx/>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FC491AFE-559A-4183-B22E-E0EB41D9AF3A}"/>
              </a:ext>
            </a:extLst>
          </p:cNvPr>
          <p:cNvSpPr txBox="1"/>
          <p:nvPr/>
        </p:nvSpPr>
        <p:spPr>
          <a:xfrm>
            <a:off x="1219200" y="1251284"/>
            <a:ext cx="10619874" cy="4524315"/>
          </a:xfrm>
          <a:prstGeom prst="rect">
            <a:avLst/>
          </a:prstGeom>
          <a:noFill/>
        </p:spPr>
        <p:txBody>
          <a:bodyPr wrap="square">
            <a:spAutoFit/>
          </a:bodyPr>
          <a:lstStyle/>
          <a:p>
            <a:pPr marL="342900" indent="-342900" algn="just">
              <a:buFont typeface="Wingdings" panose="05000000000000000000" pitchFamily="2" charset="2"/>
              <a:buChar char="q"/>
            </a:pPr>
            <a:r>
              <a:rPr lang="en-US" b="1" dirty="0"/>
              <a:t>Bet365</a:t>
            </a:r>
            <a:endParaRPr lang="el-GR" b="1" dirty="0"/>
          </a:p>
          <a:p>
            <a:endParaRPr lang="en-US" b="1" dirty="0"/>
          </a:p>
          <a:p>
            <a:pPr marL="800100" lvl="1" indent="-342900">
              <a:buFont typeface="Arial" panose="020B0604020202020204" pitchFamily="34" charset="0"/>
              <a:buChar char="•"/>
            </a:pPr>
            <a:r>
              <a:rPr lang="el-GR" b="1" dirty="0"/>
              <a:t>Πλεονεκτήματα:</a:t>
            </a:r>
          </a:p>
          <a:p>
            <a:pPr marL="1257300" lvl="2" indent="-342900" algn="just">
              <a:buFont typeface="Wingdings" panose="05000000000000000000" pitchFamily="2" charset="2"/>
              <a:buChar char="ü"/>
            </a:pPr>
            <a:r>
              <a:rPr lang="el-GR" b="0" i="0" dirty="0">
                <a:effectLst/>
                <a:latin typeface="Roboto" panose="02000000000000000000" pitchFamily="2" charset="0"/>
              </a:rPr>
              <a:t>Ασφαλείς και γρήγορες αναλήψεις</a:t>
            </a:r>
            <a:r>
              <a:rPr lang="en-US" b="0" i="0" dirty="0">
                <a:effectLst/>
                <a:latin typeface="Roboto" panose="02000000000000000000" pitchFamily="2" charset="0"/>
              </a:rPr>
              <a:t>.</a:t>
            </a:r>
            <a:endParaRPr lang="el-GR" dirty="0"/>
          </a:p>
          <a:p>
            <a:pPr marL="1257300" lvl="2" indent="-342900" algn="just">
              <a:buFont typeface="Wingdings" panose="05000000000000000000" pitchFamily="2" charset="2"/>
              <a:buChar char="ü"/>
            </a:pPr>
            <a:r>
              <a:rPr lang="el-GR" b="0" i="0" dirty="0">
                <a:effectLst/>
                <a:latin typeface="Roboto" panose="02000000000000000000" pitchFamily="2" charset="0"/>
              </a:rPr>
              <a:t>Ανταγωνιστικές αποδόσεις</a:t>
            </a:r>
            <a:r>
              <a:rPr lang="en-US" b="0" i="0" dirty="0">
                <a:effectLst/>
                <a:latin typeface="Roboto" panose="02000000000000000000" pitchFamily="2" charset="0"/>
              </a:rPr>
              <a:t>.</a:t>
            </a:r>
            <a:endParaRPr lang="en-US" dirty="0">
              <a:latin typeface="Roboto" panose="02000000000000000000" pitchFamily="2" charset="0"/>
            </a:endParaRPr>
          </a:p>
          <a:p>
            <a:pPr marL="1257300" lvl="2" indent="-342900" algn="just">
              <a:buFont typeface="Wingdings" panose="05000000000000000000" pitchFamily="2" charset="2"/>
              <a:buChar char="ü"/>
            </a:pPr>
            <a:r>
              <a:rPr lang="el-GR" b="0" i="0" dirty="0">
                <a:effectLst/>
                <a:latin typeface="Roboto" panose="02000000000000000000" pitchFamily="2" charset="0"/>
              </a:rPr>
              <a:t>Υψηλά όρια στοιχηματισμού</a:t>
            </a:r>
            <a:r>
              <a:rPr lang="en-US" b="0" i="0" dirty="0">
                <a:effectLst/>
                <a:latin typeface="Roboto" panose="02000000000000000000" pitchFamily="2" charset="0"/>
              </a:rPr>
              <a:t>.</a:t>
            </a:r>
            <a:endParaRPr lang="en-US" i="0" dirty="0">
              <a:effectLst/>
            </a:endParaRPr>
          </a:p>
          <a:p>
            <a:pPr marL="1257300" lvl="2" indent="-342900" algn="just">
              <a:buFont typeface="Wingdings" panose="05000000000000000000" pitchFamily="2" charset="2"/>
              <a:buChar char="ü"/>
            </a:pPr>
            <a:r>
              <a:rPr lang="el-GR" b="0" i="0" dirty="0">
                <a:effectLst/>
                <a:latin typeface="Roboto" panose="02000000000000000000" pitchFamily="2" charset="0"/>
              </a:rPr>
              <a:t>Τεράστια γκάμα αθλημάτων προς στοιχηματισμό</a:t>
            </a:r>
            <a:r>
              <a:rPr lang="en-US" b="0" i="0" dirty="0">
                <a:effectLst/>
                <a:latin typeface="Roboto" panose="02000000000000000000" pitchFamily="2" charset="0"/>
              </a:rPr>
              <a:t>.</a:t>
            </a:r>
          </a:p>
          <a:p>
            <a:pPr marL="1257300" lvl="2" indent="-342900" algn="just">
              <a:buFont typeface="Wingdings" panose="05000000000000000000" pitchFamily="2" charset="2"/>
              <a:buChar char="ü"/>
            </a:pPr>
            <a:r>
              <a:rPr lang="el-GR" b="0" i="0" dirty="0">
                <a:effectLst/>
                <a:latin typeface="Roboto" panose="02000000000000000000" pitchFamily="2" charset="0"/>
              </a:rPr>
              <a:t>Ασιατικά &amp; εναλλακτικά χάντικαπ</a:t>
            </a:r>
            <a:r>
              <a:rPr lang="en-US" b="0" i="0" dirty="0">
                <a:effectLst/>
                <a:latin typeface="Roboto" panose="02000000000000000000" pitchFamily="2" charset="0"/>
              </a:rPr>
              <a:t>.</a:t>
            </a:r>
          </a:p>
          <a:p>
            <a:pPr marL="1257300" lvl="2" indent="-342900" algn="just">
              <a:buFont typeface="Wingdings" panose="05000000000000000000" pitchFamily="2" charset="2"/>
              <a:buChar char="ü"/>
            </a:pPr>
            <a:r>
              <a:rPr lang="el-GR" b="0" i="0" dirty="0">
                <a:effectLst/>
                <a:latin typeface="Roboto" panose="02000000000000000000" pitchFamily="2" charset="0"/>
              </a:rPr>
              <a:t>Πλήθος ειδικών στοιχημάτων σε μπάσκετ &amp; τένις</a:t>
            </a:r>
            <a:r>
              <a:rPr lang="en-US" b="0" i="0" dirty="0">
                <a:effectLst/>
                <a:latin typeface="Roboto" panose="02000000000000000000" pitchFamily="2" charset="0"/>
              </a:rPr>
              <a:t>.</a:t>
            </a:r>
            <a:endParaRPr lang="en-US" dirty="0">
              <a:latin typeface="Roboto" panose="02000000000000000000" pitchFamily="2" charset="0"/>
            </a:endParaRPr>
          </a:p>
          <a:p>
            <a:pPr marL="1257300" lvl="2" indent="-342900" algn="just">
              <a:buFont typeface="Wingdings" panose="05000000000000000000" pitchFamily="2" charset="2"/>
              <a:buChar char="ü"/>
            </a:pPr>
            <a:r>
              <a:rPr lang="el-GR" b="0" i="0" dirty="0">
                <a:effectLst/>
                <a:latin typeface="Roboto" panose="02000000000000000000" pitchFamily="2" charset="0"/>
              </a:rPr>
              <a:t>Πλούσιο Live Streaming</a:t>
            </a:r>
            <a:r>
              <a:rPr lang="en-US" b="0" i="0" dirty="0">
                <a:effectLst/>
                <a:latin typeface="Roboto" panose="02000000000000000000" pitchFamily="2" charset="0"/>
              </a:rPr>
              <a:t> </a:t>
            </a:r>
            <a:r>
              <a:rPr lang="el-GR" b="0" i="0" dirty="0">
                <a:effectLst/>
                <a:latin typeface="Roboto" panose="02000000000000000000" pitchFamily="2" charset="0"/>
              </a:rPr>
              <a:t>σε όλα τα αθλήματα</a:t>
            </a:r>
            <a:r>
              <a:rPr lang="en-US" b="0" i="0" dirty="0">
                <a:effectLst/>
                <a:latin typeface="Roboto" panose="02000000000000000000" pitchFamily="2" charset="0"/>
              </a:rPr>
              <a:t>.</a:t>
            </a:r>
          </a:p>
          <a:p>
            <a:pPr marL="1257300" lvl="2" indent="-342900" algn="just">
              <a:buFont typeface="Wingdings" panose="05000000000000000000" pitchFamily="2" charset="2"/>
              <a:buChar char="ü"/>
            </a:pPr>
            <a:r>
              <a:rPr lang="en-US" b="0" i="0" dirty="0">
                <a:effectLst/>
                <a:latin typeface="Roboto" panose="02000000000000000000" pitchFamily="2" charset="0"/>
              </a:rPr>
              <a:t>Cash Out &amp; Auto Cash Out.</a:t>
            </a:r>
          </a:p>
          <a:p>
            <a:pPr marL="1257300" lvl="2" indent="-342900" algn="just">
              <a:buFont typeface="Wingdings" panose="05000000000000000000" pitchFamily="2" charset="2"/>
              <a:buChar char="ü"/>
            </a:pPr>
            <a:r>
              <a:rPr lang="el-GR" b="0" i="0" dirty="0">
                <a:effectLst/>
                <a:latin typeface="Roboto" panose="02000000000000000000" pitchFamily="2" charset="0"/>
              </a:rPr>
              <a:t>Πολλές μέθοδοι κατάθεσης</a:t>
            </a:r>
            <a:r>
              <a:rPr lang="en-US" b="0" i="0" dirty="0">
                <a:effectLst/>
                <a:latin typeface="Roboto" panose="02000000000000000000" pitchFamily="2" charset="0"/>
              </a:rPr>
              <a:t>.</a:t>
            </a:r>
            <a:endParaRPr lang="en-US" dirty="0">
              <a:latin typeface="Roboto" panose="02000000000000000000" pitchFamily="2" charset="0"/>
            </a:endParaRPr>
          </a:p>
          <a:p>
            <a:pPr marL="1257300" lvl="2" indent="-342900" algn="just">
              <a:buFont typeface="Wingdings" panose="05000000000000000000" pitchFamily="2" charset="2"/>
              <a:buChar char="ü"/>
            </a:pPr>
            <a:r>
              <a:rPr lang="el-GR" b="0" i="0" dirty="0">
                <a:effectLst/>
                <a:latin typeface="Roboto" panose="02000000000000000000" pitchFamily="2" charset="0"/>
              </a:rPr>
              <a:t>Εύχρηστο </a:t>
            </a:r>
            <a:r>
              <a:rPr lang="en-US" b="0" i="0" dirty="0">
                <a:effectLst/>
                <a:latin typeface="Roboto" panose="02000000000000000000" pitchFamily="2" charset="0"/>
              </a:rPr>
              <a:t>mobile App.</a:t>
            </a:r>
            <a:endParaRPr lang="en-US" dirty="0">
              <a:latin typeface="Roboto" panose="02000000000000000000" pitchFamily="2" charset="0"/>
            </a:endParaRPr>
          </a:p>
          <a:p>
            <a:pPr marL="800100" lvl="1" indent="-342900" algn="just">
              <a:buFont typeface="Arial" panose="020B0604020202020204" pitchFamily="34" charset="0"/>
              <a:buChar char="•"/>
            </a:pPr>
            <a:r>
              <a:rPr lang="el-GR" b="1" dirty="0"/>
              <a:t>Μειονεκτήματα </a:t>
            </a:r>
          </a:p>
          <a:p>
            <a:pPr marL="1257300" lvl="2" indent="-342900" algn="just">
              <a:buFont typeface="Wingdings" panose="05000000000000000000" pitchFamily="2" charset="2"/>
              <a:buChar char="ü"/>
            </a:pPr>
            <a:r>
              <a:rPr lang="el-GR" b="0" i="0" dirty="0">
                <a:effectLst/>
                <a:latin typeface="Roboto" panose="02000000000000000000" pitchFamily="2" charset="0"/>
              </a:rPr>
              <a:t>Δεν παρέχεται το Viva Wallet</a:t>
            </a:r>
            <a:r>
              <a:rPr lang="en-US" b="0" i="0" dirty="0">
                <a:effectLst/>
                <a:latin typeface="Roboto" panose="02000000000000000000" pitchFamily="2" charset="0"/>
              </a:rPr>
              <a:t>.</a:t>
            </a:r>
            <a:endParaRPr lang="en-US" dirty="0">
              <a:latin typeface="Roboto" panose="02000000000000000000" pitchFamily="2" charset="0"/>
            </a:endParaRPr>
          </a:p>
          <a:p>
            <a:pPr marL="1257300" lvl="2" indent="-342900" algn="just">
              <a:buFont typeface="Wingdings" panose="05000000000000000000" pitchFamily="2" charset="2"/>
              <a:buChar char="ü"/>
            </a:pPr>
            <a:r>
              <a:rPr lang="el-GR" b="0" i="0" dirty="0">
                <a:effectLst/>
                <a:latin typeface="Roboto" panose="02000000000000000000" pitchFamily="2" charset="0"/>
              </a:rPr>
              <a:t>Δύσχρηστο μενού για αρχάριους παίκτες</a:t>
            </a:r>
            <a:r>
              <a:rPr lang="en-US" b="0" i="0" dirty="0">
                <a:effectLst/>
                <a:latin typeface="Roboto" panose="02000000000000000000" pitchFamily="2" charset="0"/>
              </a:rPr>
              <a:t>.</a:t>
            </a:r>
            <a:endParaRPr lang="en-US" dirty="0">
              <a:latin typeface="Roboto" panose="02000000000000000000" pitchFamily="2" charset="0"/>
            </a:endParaRPr>
          </a:p>
        </p:txBody>
      </p:sp>
    </p:spTree>
    <p:extLst>
      <p:ext uri="{BB962C8B-B14F-4D97-AF65-F5344CB8AC3E}">
        <p14:creationId xmlns:p14="http://schemas.microsoft.com/office/powerpoint/2010/main" val="39392674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5638012-F983-46A1-8AFE-319FC537C8B8}"/>
              </a:ext>
            </a:extLst>
          </p:cNvPr>
          <p:cNvSpPr/>
          <p:nvPr/>
        </p:nvSpPr>
        <p:spPr>
          <a:xfrm>
            <a:off x="0" y="3133545"/>
            <a:ext cx="12192000" cy="590909"/>
          </a:xfrm>
          <a:prstGeom prst="rect">
            <a:avLst/>
          </a:prstGeom>
          <a:solidFill>
            <a:srgbClr val="8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b="1" dirty="0">
                <a:solidFill>
                  <a:schemeClr val="bg1"/>
                </a:solidFill>
              </a:rPr>
              <a:t>Απαιτήσεις Εφαρμογής</a:t>
            </a:r>
            <a:endParaRPr lang="en-US" b="1" dirty="0">
              <a:solidFill>
                <a:schemeClr val="bg1"/>
              </a:solidFill>
            </a:endParaRPr>
          </a:p>
        </p:txBody>
      </p:sp>
    </p:spTree>
    <p:extLst>
      <p:ext uri="{BB962C8B-B14F-4D97-AF65-F5344CB8AC3E}">
        <p14:creationId xmlns:p14="http://schemas.microsoft.com/office/powerpoint/2010/main" val="69244830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1608</TotalTime>
  <Words>3633</Words>
  <Application>Microsoft Office PowerPoint</Application>
  <PresentationFormat>Ευρεία οθόνη</PresentationFormat>
  <Paragraphs>298</Paragraphs>
  <Slides>73</Slides>
  <Notes>0</Notes>
  <HiddenSlides>0</HiddenSlides>
  <MMClips>0</MMClips>
  <ScaleCrop>false</ScaleCrop>
  <HeadingPairs>
    <vt:vector size="8" baseType="variant">
      <vt:variant>
        <vt:lpstr>Γραμματοσειρές που χρησιμοποιούνται</vt:lpstr>
      </vt:variant>
      <vt:variant>
        <vt:i4>8</vt:i4>
      </vt:variant>
      <vt:variant>
        <vt:lpstr>Θέμα</vt:lpstr>
      </vt:variant>
      <vt:variant>
        <vt:i4>1</vt:i4>
      </vt:variant>
      <vt:variant>
        <vt:lpstr>Ενσωματωμένοι διακομιστές OLE</vt:lpstr>
      </vt:variant>
      <vt:variant>
        <vt:i4>1</vt:i4>
      </vt:variant>
      <vt:variant>
        <vt:lpstr>Τίτλοι διαφανειών</vt:lpstr>
      </vt:variant>
      <vt:variant>
        <vt:i4>73</vt:i4>
      </vt:variant>
    </vt:vector>
  </HeadingPairs>
  <TitlesOfParts>
    <vt:vector size="83" baseType="lpstr">
      <vt:lpstr>Arial</vt:lpstr>
      <vt:lpstr>Arial Black</vt:lpstr>
      <vt:lpstr>Calibri</vt:lpstr>
      <vt:lpstr>Calibri Light</vt:lpstr>
      <vt:lpstr>Lucida Bright</vt:lpstr>
      <vt:lpstr>Roboto</vt:lpstr>
      <vt:lpstr>Times New Roman</vt:lpstr>
      <vt:lpstr>Wingdings</vt:lpstr>
      <vt:lpstr>Office Theme</vt:lpstr>
      <vt:lpstr>Bitmap Image</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Michalis Loutsaris</dc:creator>
  <cp:lastModifiedBy>Ioannidis Anastasios</cp:lastModifiedBy>
  <cp:revision>113</cp:revision>
  <dcterms:created xsi:type="dcterms:W3CDTF">2022-03-13T17:30:05Z</dcterms:created>
  <dcterms:modified xsi:type="dcterms:W3CDTF">2022-06-25T20:26:50Z</dcterms:modified>
</cp:coreProperties>
</file>